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3" r:id="rId15"/>
    <p:sldId id="274" r:id="rId16"/>
    <p:sldId id="275" r:id="rId17"/>
    <p:sldId id="276" r:id="rId18"/>
    <p:sldId id="277" r:id="rId19"/>
    <p:sldId id="282" r:id="rId20"/>
    <p:sldId id="283" r:id="rId21"/>
    <p:sldId id="284" r:id="rId22"/>
    <p:sldId id="285" r:id="rId23"/>
    <p:sldId id="286" r:id="rId24"/>
    <p:sldId id="287" r:id="rId25"/>
    <p:sldId id="288" r:id="rId26"/>
    <p:sldId id="289" r:id="rId27"/>
    <p:sldId id="281" r:id="rId28"/>
    <p:sldId id="290" r:id="rId29"/>
    <p:sldId id="291" r:id="rId30"/>
    <p:sldId id="292" r:id="rId31"/>
    <p:sldId id="293" r:id="rId32"/>
    <p:sldId id="294" r:id="rId33"/>
    <p:sldId id="295" r:id="rId34"/>
    <p:sldId id="296" r:id="rId35"/>
    <p:sldId id="297" r:id="rId36"/>
    <p:sldId id="298" r:id="rId37"/>
  </p:sldIdLst>
  <p:sldSz cx="9144000" cy="5143500" type="screen16x9"/>
  <p:notesSz cx="6858000" cy="9144000"/>
  <p:embeddedFontLst>
    <p:embeddedFont>
      <p:font typeface="Cambria Math" panose="02040503050406030204" pitchFamily="18" charset="0"/>
      <p:regular r:id="rId39"/>
    </p:embeddedFont>
    <p:embeddedFont>
      <p:font typeface="Fira Sans Extra Condensed Medium" panose="020B0604020202020204" charset="0"/>
      <p:regular r:id="rId40"/>
      <p:bold r:id="rId41"/>
      <p:italic r:id="rId42"/>
      <p:boldItalic r:id="rId43"/>
    </p:embeddedFont>
    <p:embeddedFont>
      <p:font typeface="Fira Sans Extra Condensed SemiBold" panose="020B0604020202020204" charset="0"/>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126453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d1d11c1e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d1d11c1ec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472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17025" y="1280400"/>
            <a:ext cx="3436500" cy="21648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5200">
                <a:latin typeface="Fira Sans Extra Condensed SemiBold"/>
                <a:ea typeface="Fira Sans Extra Condensed SemiBold"/>
                <a:cs typeface="Fira Sans Extra Condensed SemiBold"/>
                <a:sym typeface="Fira Sans Extra Condensed SemiBold"/>
              </a:defRPr>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4717025" y="3445200"/>
            <a:ext cx="3945300" cy="417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500"/>
              <a:buNone/>
              <a:defRPr sz="1600"/>
            </a:lvl1pPr>
            <a:lvl2pPr lvl="1" algn="r">
              <a:lnSpc>
                <a:spcPct val="100000"/>
              </a:lnSpc>
              <a:spcBef>
                <a:spcPts val="0"/>
              </a:spcBef>
              <a:spcAft>
                <a:spcPts val="0"/>
              </a:spcAft>
              <a:buSzPts val="1500"/>
              <a:buNone/>
              <a:defRPr sz="1500"/>
            </a:lvl2pPr>
            <a:lvl3pPr lvl="2" algn="r">
              <a:lnSpc>
                <a:spcPct val="100000"/>
              </a:lnSpc>
              <a:spcBef>
                <a:spcPts val="0"/>
              </a:spcBef>
              <a:spcAft>
                <a:spcPts val="0"/>
              </a:spcAft>
              <a:buSzPts val="1500"/>
              <a:buNone/>
              <a:defRPr sz="1500"/>
            </a:lvl3pPr>
            <a:lvl4pPr lvl="3" algn="r">
              <a:lnSpc>
                <a:spcPct val="100000"/>
              </a:lnSpc>
              <a:spcBef>
                <a:spcPts val="0"/>
              </a:spcBef>
              <a:spcAft>
                <a:spcPts val="0"/>
              </a:spcAft>
              <a:buSzPts val="1500"/>
              <a:buNone/>
              <a:defRPr sz="1500"/>
            </a:lvl4pPr>
            <a:lvl5pPr lvl="4" algn="r">
              <a:lnSpc>
                <a:spcPct val="100000"/>
              </a:lnSpc>
              <a:spcBef>
                <a:spcPts val="0"/>
              </a:spcBef>
              <a:spcAft>
                <a:spcPts val="0"/>
              </a:spcAft>
              <a:buSzPts val="1500"/>
              <a:buNone/>
              <a:defRPr sz="1500"/>
            </a:lvl5pPr>
            <a:lvl6pPr lvl="5" algn="r">
              <a:lnSpc>
                <a:spcPct val="100000"/>
              </a:lnSpc>
              <a:spcBef>
                <a:spcPts val="0"/>
              </a:spcBef>
              <a:spcAft>
                <a:spcPts val="0"/>
              </a:spcAft>
              <a:buSzPts val="1500"/>
              <a:buNone/>
              <a:defRPr sz="1500"/>
            </a:lvl6pPr>
            <a:lvl7pPr lvl="6" algn="r">
              <a:lnSpc>
                <a:spcPct val="100000"/>
              </a:lnSpc>
              <a:spcBef>
                <a:spcPts val="0"/>
              </a:spcBef>
              <a:spcAft>
                <a:spcPts val="0"/>
              </a:spcAft>
              <a:buSzPts val="1500"/>
              <a:buNone/>
              <a:defRPr sz="1500"/>
            </a:lvl7pPr>
            <a:lvl8pPr lvl="7" algn="r">
              <a:lnSpc>
                <a:spcPct val="100000"/>
              </a:lnSpc>
              <a:spcBef>
                <a:spcPts val="0"/>
              </a:spcBef>
              <a:spcAft>
                <a:spcPts val="0"/>
              </a:spcAft>
              <a:buSzPts val="1500"/>
              <a:buNone/>
              <a:defRPr sz="1500"/>
            </a:lvl8pPr>
            <a:lvl9pPr lvl="8" algn="r">
              <a:lnSpc>
                <a:spcPct val="100000"/>
              </a:lnSpc>
              <a:spcBef>
                <a:spcPts val="0"/>
              </a:spcBef>
              <a:spcAft>
                <a:spcPts val="0"/>
              </a:spcAft>
              <a:buSzPts val="1500"/>
              <a:buNone/>
              <a:defRPr sz="15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461841" y="525487"/>
            <a:ext cx="3523210" cy="216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3000" dirty="0"/>
              <a:t>Prototyping </a:t>
            </a:r>
            <a:br>
              <a:rPr lang="en-US" sz="3000" dirty="0"/>
            </a:br>
            <a:r>
              <a:rPr lang="id-ID" sz="3000" dirty="0"/>
              <a:t>Absen Jalan UNPAM menggunakan Metode Design </a:t>
            </a:r>
            <a:r>
              <a:rPr lang="id-ID" sz="3000" dirty="0" err="1"/>
              <a:t>Thinking</a:t>
            </a:r>
            <a:endParaRPr lang="id-ID" sz="3000" dirty="0"/>
          </a:p>
        </p:txBody>
      </p:sp>
      <p:sp>
        <p:nvSpPr>
          <p:cNvPr id="56" name="Google Shape;56;p15"/>
          <p:cNvSpPr txBox="1">
            <a:spLocks noGrp="1"/>
          </p:cNvSpPr>
          <p:nvPr>
            <p:ph type="subTitle" idx="1"/>
          </p:nvPr>
        </p:nvSpPr>
        <p:spPr>
          <a:xfrm>
            <a:off x="4461841" y="2690287"/>
            <a:ext cx="4273726" cy="2009304"/>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400" dirty="0"/>
              <a:t>Kelompok 3:</a:t>
            </a:r>
          </a:p>
          <a:p>
            <a:pPr marL="0" lvl="0" indent="0" algn="l" rtl="0">
              <a:lnSpc>
                <a:spcPct val="150000"/>
              </a:lnSpc>
              <a:spcBef>
                <a:spcPts val="0"/>
              </a:spcBef>
              <a:spcAft>
                <a:spcPts val="0"/>
              </a:spcAft>
              <a:buNone/>
            </a:pPr>
            <a:r>
              <a:rPr lang="en-US" sz="1300" dirty="0"/>
              <a:t>Andri Firman Saputra	- 201011402125</a:t>
            </a:r>
          </a:p>
          <a:p>
            <a:pPr marL="0" lvl="0" indent="0" algn="l" rtl="0">
              <a:lnSpc>
                <a:spcPct val="150000"/>
              </a:lnSpc>
              <a:spcBef>
                <a:spcPts val="0"/>
              </a:spcBef>
              <a:spcAft>
                <a:spcPts val="0"/>
              </a:spcAft>
              <a:buNone/>
            </a:pPr>
            <a:r>
              <a:rPr lang="en-US" sz="1300" dirty="0"/>
              <a:t>Muhamad Abdul Murod	- 201011402285</a:t>
            </a:r>
          </a:p>
          <a:p>
            <a:pPr marL="0" lvl="0" indent="0" algn="l" rtl="0">
              <a:lnSpc>
                <a:spcPct val="150000"/>
              </a:lnSpc>
              <a:spcBef>
                <a:spcPts val="0"/>
              </a:spcBef>
              <a:spcAft>
                <a:spcPts val="0"/>
              </a:spcAft>
              <a:buNone/>
            </a:pPr>
            <a:r>
              <a:rPr lang="en-US" sz="1300" dirty="0" err="1"/>
              <a:t>Roizza</a:t>
            </a:r>
            <a:r>
              <a:rPr lang="en-US" sz="1300" dirty="0"/>
              <a:t> Dema </a:t>
            </a:r>
            <a:r>
              <a:rPr lang="en-US" sz="1300" dirty="0" err="1"/>
              <a:t>Nurikhwan</a:t>
            </a:r>
            <a:r>
              <a:rPr lang="en-US" sz="1300" dirty="0"/>
              <a:t>	- 201011400709</a:t>
            </a:r>
          </a:p>
          <a:p>
            <a:pPr marL="0" lvl="0" indent="0" algn="l" rtl="0">
              <a:lnSpc>
                <a:spcPct val="150000"/>
              </a:lnSpc>
              <a:spcBef>
                <a:spcPts val="0"/>
              </a:spcBef>
              <a:spcAft>
                <a:spcPts val="0"/>
              </a:spcAft>
              <a:buNone/>
            </a:pPr>
            <a:r>
              <a:rPr lang="en-US" sz="1300" dirty="0"/>
              <a:t>Tifanny </a:t>
            </a:r>
            <a:r>
              <a:rPr lang="en-US" sz="1300" dirty="0" err="1"/>
              <a:t>Patriane</a:t>
            </a:r>
            <a:r>
              <a:rPr lang="en-US" sz="1300" dirty="0"/>
              <a:t> </a:t>
            </a:r>
            <a:r>
              <a:rPr lang="en-US" sz="1300" dirty="0" err="1"/>
              <a:t>Andari</a:t>
            </a:r>
            <a:r>
              <a:rPr lang="en-US" sz="1300" dirty="0"/>
              <a:t>	- 201011402279</a:t>
            </a:r>
          </a:p>
          <a:p>
            <a:pPr marL="0" lvl="0" indent="0" algn="l" rtl="0">
              <a:lnSpc>
                <a:spcPct val="150000"/>
              </a:lnSpc>
              <a:spcBef>
                <a:spcPts val="0"/>
              </a:spcBef>
              <a:spcAft>
                <a:spcPts val="0"/>
              </a:spcAft>
              <a:buNone/>
            </a:pPr>
            <a:r>
              <a:rPr lang="en-US" sz="1300" dirty="0"/>
              <a:t>Yogi </a:t>
            </a:r>
            <a:r>
              <a:rPr lang="en-US" sz="1300" dirty="0" err="1"/>
              <a:t>Rizky</a:t>
            </a:r>
            <a:r>
              <a:rPr lang="en-US" sz="1300" dirty="0"/>
              <a:t> Pangestu	- 201011400705</a:t>
            </a:r>
          </a:p>
          <a:p>
            <a:pPr marL="0" lvl="0" indent="0" algn="l" rtl="0">
              <a:lnSpc>
                <a:spcPct val="150000"/>
              </a:lnSpc>
              <a:spcBef>
                <a:spcPts val="0"/>
              </a:spcBef>
              <a:spcAft>
                <a:spcPts val="0"/>
              </a:spcAft>
              <a:buNone/>
            </a:pPr>
            <a:endParaRPr lang="en-US" sz="1400" dirty="0"/>
          </a:p>
        </p:txBody>
      </p:sp>
      <p:pic>
        <p:nvPicPr>
          <p:cNvPr id="3" name="Picture 2">
            <a:extLst>
              <a:ext uri="{FF2B5EF4-FFF2-40B4-BE49-F238E27FC236}">
                <a16:creationId xmlns:a16="http://schemas.microsoft.com/office/drawing/2014/main" id="{BCF70218-A33F-9A53-C812-14FC2B9CAACF}"/>
              </a:ext>
            </a:extLst>
          </p:cNvPr>
          <p:cNvPicPr>
            <a:picLocks noChangeAspect="1"/>
          </p:cNvPicPr>
          <p:nvPr/>
        </p:nvPicPr>
        <p:blipFill>
          <a:blip r:embed="rId3"/>
          <a:stretch>
            <a:fillRect/>
          </a:stretch>
        </p:blipFill>
        <p:spPr>
          <a:xfrm>
            <a:off x="153249" y="859961"/>
            <a:ext cx="4273727" cy="342357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1" y="0"/>
            <a:ext cx="8520600" cy="534256"/>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Persyaratan</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Fungsional</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sp>
        <p:nvSpPr>
          <p:cNvPr id="4" name="Rectangle 3"/>
          <p:cNvSpPr/>
          <p:nvPr/>
        </p:nvSpPr>
        <p:spPr>
          <a:xfrm>
            <a:off x="311701" y="728413"/>
            <a:ext cx="8606268" cy="1156086"/>
          </a:xfrm>
          <a:prstGeom prst="rect">
            <a:avLst/>
          </a:prstGeom>
        </p:spPr>
        <p:txBody>
          <a:bodyPr wrap="square">
            <a:spAutoFit/>
          </a:bodyPr>
          <a:lstStyle/>
          <a:p>
            <a:pPr algn="just">
              <a:lnSpc>
                <a:spcPct val="150000"/>
              </a:lnSpc>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F</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ungsional tersebut mendukung tujuan utama aplikasi </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Absen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Jalan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Universitas</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Pamulang</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 untuk meningkatkan efisiensi dalam manajemen kehadiran mahasiswa dan memberikan kemudahan bagi mahasiswa dalam melakukan absen jalan.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Rectangle 5"/>
          <p:cNvSpPr/>
          <p:nvPr/>
        </p:nvSpPr>
        <p:spPr>
          <a:xfrm>
            <a:off x="2112834" y="2233820"/>
            <a:ext cx="4918333" cy="701859"/>
          </a:xfrm>
          <a:prstGeom prst="rect">
            <a:avLst/>
          </a:prstGeom>
        </p:spPr>
        <p:txBody>
          <a:bodyPr wrap="none">
            <a:spAutoFit/>
          </a:bodyPr>
          <a:lstStyle/>
          <a:p>
            <a:pPr algn="ctr">
              <a:lnSpc>
                <a:spcPct val="150000"/>
              </a:lnSpc>
            </a:pPr>
            <a:r>
              <a:rPr lang="en-US" sz="3000" b="1" kern="100" dirty="0" err="1">
                <a:latin typeface="Times New Roman" panose="02020603050405020304" pitchFamily="18" charset="0"/>
                <a:ea typeface="游ゴシック Light" panose="020B0300000000000000" pitchFamily="34" charset="-128"/>
                <a:cs typeface="Times New Roman" panose="02020603050405020304" pitchFamily="18" charset="0"/>
              </a:rPr>
              <a:t>Persyaratan</a:t>
            </a:r>
            <a:r>
              <a:rPr lang="en-US" sz="3000" b="1" kern="100" dirty="0">
                <a:latin typeface="Times New Roman" panose="02020603050405020304" pitchFamily="18" charset="0"/>
                <a:ea typeface="游ゴシック Light" panose="020B0300000000000000" pitchFamily="34" charset="-128"/>
                <a:cs typeface="Times New Roman" panose="02020603050405020304" pitchFamily="18" charset="0"/>
              </a:rPr>
              <a:t> Non-</a:t>
            </a:r>
            <a:r>
              <a:rPr lang="en-US" sz="3000" b="1" kern="100" dirty="0" err="1">
                <a:latin typeface="Times New Roman" panose="02020603050405020304" pitchFamily="18" charset="0"/>
                <a:ea typeface="游ゴシック Light" panose="020B0300000000000000" pitchFamily="34" charset="-128"/>
                <a:cs typeface="Times New Roman" panose="02020603050405020304" pitchFamily="18" charset="0"/>
              </a:rPr>
              <a:t>Fungsional</a:t>
            </a:r>
            <a:endParaRPr lang="en-US" sz="3000" b="1" kern="100" dirty="0">
              <a:latin typeface="Times New Roman" panose="02020603050405020304" pitchFamily="18" charset="0"/>
              <a:ea typeface="游ゴシック Light" panose="020B0300000000000000" pitchFamily="34" charset="-128"/>
              <a:cs typeface="Times New Roman" panose="02020603050405020304" pitchFamily="18" charset="0"/>
            </a:endParaRPr>
          </a:p>
        </p:txBody>
      </p:sp>
      <p:sp>
        <p:nvSpPr>
          <p:cNvPr id="8" name="Rectangle 7"/>
          <p:cNvSpPr/>
          <p:nvPr/>
        </p:nvSpPr>
        <p:spPr>
          <a:xfrm>
            <a:off x="311701" y="3040585"/>
            <a:ext cx="8520600" cy="1525161"/>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Aplikasi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Universitas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Pamulang</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memprioritaskan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keamanan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privasi</a:t>
            </a:r>
            <a:r>
              <a:rPr lang="en-US" sz="1600" dirty="0">
                <a:latin typeface="Times New Roman" panose="02020603050405020304" pitchFamily="18" charset="0"/>
                <a:ea typeface="Calibri" panose="020F0502020204030204" pitchFamily="34" charset="0"/>
              </a:rPr>
              <a:t> data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melalui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otentikasi</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sambil</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menekankan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kinerja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responsif</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terutama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dalam</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pencarian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kelas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Desain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antarmuka</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intuitif</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mendukung</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kemudahan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penggunaan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sementara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skalabilitas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ketersediaan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aplikasi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diutamakan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menangani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pertumbuhan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pengguna</a:t>
            </a:r>
            <a:r>
              <a:rPr lang="en-US" sz="1600" dirty="0">
                <a:latin typeface="Times New Roman" panose="02020603050405020304" pitchFamily="18" charset="0"/>
                <a:ea typeface="Calibri" panose="020F0502020204030204" pitchFamily="34" charset="0"/>
              </a:rPr>
              <a:t>.</a:t>
            </a:r>
            <a:endParaRPr lang="en-US" sz="1800" dirty="0"/>
          </a:p>
        </p:txBody>
      </p:sp>
    </p:spTree>
    <p:extLst>
      <p:ext uri="{BB962C8B-B14F-4D97-AF65-F5344CB8AC3E}">
        <p14:creationId xmlns:p14="http://schemas.microsoft.com/office/powerpoint/2010/main" val="1332919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77" y="0"/>
            <a:ext cx="8520600" cy="544530"/>
          </a:xfrm>
        </p:spPr>
        <p:txBody>
          <a:bodyPr/>
          <a:lstStyle/>
          <a:p>
            <a:r>
              <a:rPr lang="en-US" dirty="0" err="1">
                <a:solidFill>
                  <a:srgbClr val="000000"/>
                </a:solidFill>
                <a:latin typeface="Times New Roman" panose="02020603050405020304" pitchFamily="18" charset="0"/>
                <a:ea typeface="Calibri" panose="020F0502020204030204" pitchFamily="34" charset="0"/>
              </a:rPr>
              <a:t>Tabel</a:t>
            </a:r>
            <a:r>
              <a:rPr lang="en-US" dirty="0">
                <a:solidFill>
                  <a:srgbClr val="000000"/>
                </a:solidFill>
                <a:latin typeface="Times New Roman" panose="02020603050405020304" pitchFamily="18" charset="0"/>
                <a:ea typeface="Calibri" panose="020F0502020204030204" pitchFamily="34" charset="0"/>
              </a:rPr>
              <a:t> </a:t>
            </a:r>
            <a:r>
              <a:rPr lang="en-US" dirty="0" err="1">
                <a:solidFill>
                  <a:srgbClr val="000000"/>
                </a:solidFill>
                <a:latin typeface="Times New Roman" panose="02020603050405020304" pitchFamily="18" charset="0"/>
                <a:ea typeface="Calibri" panose="020F0502020204030204" pitchFamily="34" charset="0"/>
              </a:rPr>
              <a:t>Fungsional</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80200718"/>
              </p:ext>
            </p:extLst>
          </p:nvPr>
        </p:nvGraphicFramePr>
        <p:xfrm>
          <a:off x="280876" y="1233805"/>
          <a:ext cx="8520600" cy="3512857"/>
        </p:xfrm>
        <a:graphic>
          <a:graphicData uri="http://schemas.openxmlformats.org/drawingml/2006/table">
            <a:tbl>
              <a:tblPr firstRow="1" firstCol="1" bandRow="1"/>
              <a:tblGrid>
                <a:gridCol w="592035">
                  <a:extLst>
                    <a:ext uri="{9D8B030D-6E8A-4147-A177-3AD203B41FA5}">
                      <a16:colId xmlns:a16="http://schemas.microsoft.com/office/drawing/2014/main" val="20000"/>
                    </a:ext>
                  </a:extLst>
                </a:gridCol>
                <a:gridCol w="2815454">
                  <a:extLst>
                    <a:ext uri="{9D8B030D-6E8A-4147-A177-3AD203B41FA5}">
                      <a16:colId xmlns:a16="http://schemas.microsoft.com/office/drawing/2014/main" val="20001"/>
                    </a:ext>
                  </a:extLst>
                </a:gridCol>
                <a:gridCol w="5113111">
                  <a:extLst>
                    <a:ext uri="{9D8B030D-6E8A-4147-A177-3AD203B41FA5}">
                      <a16:colId xmlns:a16="http://schemas.microsoft.com/office/drawing/2014/main" val="20002"/>
                    </a:ext>
                  </a:extLst>
                </a:gridCol>
              </a:tblGrid>
              <a:tr h="390317">
                <a:tc>
                  <a:txBody>
                    <a:bodyPr/>
                    <a:lstStyle/>
                    <a:p>
                      <a:pPr marL="0" marR="0" algn="ctr">
                        <a:lnSpc>
                          <a:spcPct val="150000"/>
                        </a:lnSpc>
                        <a:spcBef>
                          <a:spcPts val="0"/>
                        </a:spcBef>
                        <a:spcAft>
                          <a:spcPts val="0"/>
                        </a:spcAft>
                      </a:pPr>
                      <a:r>
                        <a:rPr lang="en-US" sz="12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FID</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gn="ctr">
                        <a:lnSpc>
                          <a:spcPct val="150000"/>
                        </a:lnSpc>
                        <a:spcBef>
                          <a:spcPts val="0"/>
                        </a:spcBef>
                        <a:spcAft>
                          <a:spcPts val="0"/>
                        </a:spcAft>
                      </a:pPr>
                      <a:r>
                        <a:rPr lang="en-US" sz="12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Fitur</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gn="ctr">
                        <a:lnSpc>
                          <a:spcPct val="150000"/>
                        </a:lnSpc>
                        <a:spcBef>
                          <a:spcPts val="0"/>
                        </a:spcBef>
                        <a:spcAft>
                          <a:spcPts val="0"/>
                        </a:spcAft>
                      </a:pPr>
                      <a:r>
                        <a:rPr lang="en-US" sz="12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Deskripsi</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10000"/>
                  </a:ext>
                </a:extLst>
              </a:tr>
              <a:tr h="780635">
                <a:tc>
                  <a:txBody>
                    <a:bodyPr/>
                    <a:lstStyle/>
                    <a:p>
                      <a:pPr marL="0" marR="0" algn="ctr">
                        <a:lnSpc>
                          <a:spcPct val="150000"/>
                        </a:lnSpc>
                        <a:spcBef>
                          <a:spcPts val="0"/>
                        </a:spcBef>
                        <a:spcAft>
                          <a:spcPts val="0"/>
                        </a:spcAft>
                      </a:pPr>
                      <a:r>
                        <a:rPr lang="en-US" sz="12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Pencatatan Kehadiran Mahasiswa</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Sistem harus mencatat kehadiran mahasiswa secara otomatis berdasarkan absen jalan yang diajukan.</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0635">
                <a:tc>
                  <a:txBody>
                    <a:bodyPr/>
                    <a:lstStyle/>
                    <a:p>
                      <a:pPr marL="0" marR="0" algn="ctr">
                        <a:lnSpc>
                          <a:spcPct val="150000"/>
                        </a:lnSpc>
                        <a:spcBef>
                          <a:spcPts val="0"/>
                        </a:spcBef>
                        <a:spcAft>
                          <a:spcPts val="0"/>
                        </a:spcAft>
                      </a:pPr>
                      <a:r>
                        <a:rPr lang="en-US" sz="12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Pencarian Kelas dan Dosen</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Pengguna (mahasiswa) dapat mencari kelas berdasarkan mata kuliah dan dosen untuk menemukan kelas yang ingin diabsen jalankan.</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80635">
                <a:tc>
                  <a:txBody>
                    <a:bodyPr/>
                    <a:lstStyle/>
                    <a:p>
                      <a:pPr marL="0" marR="0" algn="ctr">
                        <a:lnSpc>
                          <a:spcPct val="150000"/>
                        </a:lnSpc>
                        <a:spcBef>
                          <a:spcPts val="0"/>
                        </a:spcBef>
                        <a:spcAft>
                          <a:spcPts val="0"/>
                        </a:spcAft>
                      </a:pPr>
                      <a:r>
                        <a:rPr lang="en-US" sz="12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Manajemen Permintaan Absen Jalan</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Mahasiswa dapat mengirimkan permintaan absen jalan kepada dosen, dan dosen dapat menerima atau menolak dengan memberikan alasan.</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80635">
                <a:tc>
                  <a:txBody>
                    <a:bodyPr/>
                    <a:lstStyle/>
                    <a:p>
                      <a:pPr marL="0" marR="0" algn="ctr">
                        <a:lnSpc>
                          <a:spcPct val="150000"/>
                        </a:lnSpc>
                        <a:spcBef>
                          <a:spcPts val="0"/>
                        </a:spcBef>
                        <a:spcAft>
                          <a:spcPts val="0"/>
                        </a:spcAft>
                      </a:pPr>
                      <a:r>
                        <a:rPr lang="en-US" sz="12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Antarmuka Pengguna (UI/UX)</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Desain antarmuka pengguna harus intuitif dan menarik, memastikan kemudahan navigasi untuk pencarian kelas dan absen jalan.</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39825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75" y="0"/>
            <a:ext cx="8520600" cy="616449"/>
          </a:xfrm>
        </p:spPr>
        <p:txBody>
          <a:bodyPr/>
          <a:lstStyle/>
          <a:p>
            <a:r>
              <a:rPr lang="en-US" dirty="0" err="1">
                <a:solidFill>
                  <a:srgbClr val="000000"/>
                </a:solidFill>
                <a:latin typeface="Times New Roman" panose="02020603050405020304" pitchFamily="18" charset="0"/>
                <a:ea typeface="Calibri" panose="020F0502020204030204" pitchFamily="34" charset="0"/>
              </a:rPr>
              <a:t>Tabel</a:t>
            </a:r>
            <a:r>
              <a:rPr lang="en-US" dirty="0">
                <a:solidFill>
                  <a:srgbClr val="000000"/>
                </a:solidFill>
                <a:latin typeface="Times New Roman" panose="02020603050405020304" pitchFamily="18" charset="0"/>
                <a:ea typeface="Calibri" panose="020F0502020204030204" pitchFamily="34" charset="0"/>
              </a:rPr>
              <a:t> Non-</a:t>
            </a:r>
            <a:r>
              <a:rPr lang="en-US" dirty="0" err="1">
                <a:solidFill>
                  <a:srgbClr val="000000"/>
                </a:solidFill>
                <a:latin typeface="Times New Roman" panose="02020603050405020304" pitchFamily="18" charset="0"/>
                <a:ea typeface="Calibri" panose="020F0502020204030204" pitchFamily="34" charset="0"/>
              </a:rPr>
              <a:t>Fungsional</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69123862"/>
              </p:ext>
            </p:extLst>
          </p:nvPr>
        </p:nvGraphicFramePr>
        <p:xfrm>
          <a:off x="321975" y="751833"/>
          <a:ext cx="8520599" cy="3887343"/>
        </p:xfrm>
        <a:graphic>
          <a:graphicData uri="http://schemas.openxmlformats.org/drawingml/2006/table">
            <a:tbl>
              <a:tblPr firstRow="1" firstCol="1" bandRow="1"/>
              <a:tblGrid>
                <a:gridCol w="469135">
                  <a:extLst>
                    <a:ext uri="{9D8B030D-6E8A-4147-A177-3AD203B41FA5}">
                      <a16:colId xmlns:a16="http://schemas.microsoft.com/office/drawing/2014/main" val="20000"/>
                    </a:ext>
                  </a:extLst>
                </a:gridCol>
                <a:gridCol w="2003461">
                  <a:extLst>
                    <a:ext uri="{9D8B030D-6E8A-4147-A177-3AD203B41FA5}">
                      <a16:colId xmlns:a16="http://schemas.microsoft.com/office/drawing/2014/main" val="20001"/>
                    </a:ext>
                  </a:extLst>
                </a:gridCol>
                <a:gridCol w="6048003">
                  <a:extLst>
                    <a:ext uri="{9D8B030D-6E8A-4147-A177-3AD203B41FA5}">
                      <a16:colId xmlns:a16="http://schemas.microsoft.com/office/drawing/2014/main" val="20002"/>
                    </a:ext>
                  </a:extLst>
                </a:gridCol>
              </a:tblGrid>
              <a:tr h="138176">
                <a:tc>
                  <a:txBody>
                    <a:bodyPr/>
                    <a:lstStyle/>
                    <a:p>
                      <a:pPr marL="0" marR="0" algn="ctr">
                        <a:lnSpc>
                          <a:spcPct val="150000"/>
                        </a:lnSpc>
                        <a:spcBef>
                          <a:spcPts val="0"/>
                        </a:spcBef>
                        <a:spcAft>
                          <a:spcPts val="0"/>
                        </a:spcAft>
                      </a:pP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NFID</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gn="ctr">
                        <a:lnSpc>
                          <a:spcPct val="150000"/>
                        </a:lnSpc>
                        <a:spcBef>
                          <a:spcPts val="0"/>
                        </a:spcBef>
                        <a:spcAft>
                          <a:spcPts val="0"/>
                        </a:spcAft>
                      </a:pPr>
                      <a:r>
                        <a:rPr lang="en-US" sz="11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Fitur</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gn="ctr">
                        <a:lnSpc>
                          <a:spcPct val="150000"/>
                        </a:lnSpc>
                        <a:spcBef>
                          <a:spcPts val="0"/>
                        </a:spcBef>
                        <a:spcAft>
                          <a:spcPts val="0"/>
                        </a:spcAft>
                      </a:pPr>
                      <a:r>
                        <a:rPr lang="en-US" sz="11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Deskripsi</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10000"/>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Keamanan Data</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Aplikasi harus memastikan keamanan data mahasiswa, termasuk catatan kehadiran dan informasi pribadi.</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Kinerja Aplikasi</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Aplikasi harus memberikan kinerja yang cepat dan responsif, terutama saat melakukan pencarian kelas dan mencatat kehadiran.</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Kemudahan Penggunaan</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Antarmuka pengguna harus mudah digunakan tanpa pelatihan tambahan, dengan langkah-langkah yang jelas untuk absen jalan.</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Integrasi dengan Sistem Eksternal</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Jika ada integrasi dengan sistem eksternal, aplikasi harus dapat berinteraksi dengan lancar dan mengambil data secara akurat.</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Skalabilitas</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Aplikasi harus dapat menangani pertumbuhan pengguna dan data kehadiran tanpa mengurangi kinerja.</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Ketersediaan</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Aplikasi harus tersedia online dengan waktu tidak aktif minimal, memastikan aksesibilitas pengguna saat diperlukan.</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Privasi dan Kepatuhan</a:t>
                      </a:r>
                      <a:endPar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Aplikasi harus mematuhi regulasi privasi data dan kebijakan universitas terkait penggunaan data mahasiswa.</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14528">
                <a:tc>
                  <a:txBody>
                    <a:bodyPr/>
                    <a:lstStyle/>
                    <a:p>
                      <a:pPr marL="0" marR="0" algn="ctr">
                        <a:lnSpc>
                          <a:spcPct val="150000"/>
                        </a:lnSpc>
                        <a:spcBef>
                          <a:spcPts val="0"/>
                        </a:spcBef>
                        <a:spcAft>
                          <a:spcPts val="0"/>
                        </a:spcAft>
                      </a:pPr>
                      <a:r>
                        <a:rPr lang="id-ID"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a:t>
                      </a:r>
                      <a:r>
                        <a:rPr lang="en-US"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Dokumentasi dan Dukungan</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Terdapat dokumentasi yang jelas tentang cara menggunakan aplikasi, dan tim dukungan harus tersedia untuk membantu pengguna.</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544" marR="3454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479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78" y="0"/>
            <a:ext cx="8520600" cy="575353"/>
          </a:xfrm>
        </p:spPr>
        <p:txBody>
          <a:bodyPr/>
          <a:lstStyle/>
          <a:p>
            <a:pPr>
              <a:lnSpc>
                <a:spcPct val="150000"/>
              </a:lnSpc>
            </a:pP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id-ID"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Proses</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sp>
        <p:nvSpPr>
          <p:cNvPr id="3" name="Rectangle 2"/>
          <p:cNvSpPr/>
          <p:nvPr/>
        </p:nvSpPr>
        <p:spPr>
          <a:xfrm>
            <a:off x="280878" y="575353"/>
            <a:ext cx="8520600" cy="738664"/>
          </a:xfrm>
          <a:prstGeom prst="rect">
            <a:avLst/>
          </a:prstGeom>
        </p:spPr>
        <p:txBody>
          <a:bodyPr wrap="square">
            <a:spAutoFit/>
          </a:bodyPr>
          <a:lstStyle/>
          <a:p>
            <a:pPr algn="just">
              <a:lnSpc>
                <a:spcPct val="150000"/>
              </a:lnSpc>
            </a:pPr>
            <a:r>
              <a:rPr lang="id-ID" kern="100" dirty="0">
                <a:latin typeface="Times New Roman" panose="02020603050405020304" pitchFamily="18" charset="0"/>
                <a:ea typeface="Calibri" panose="020F0502020204030204" pitchFamily="34" charset="0"/>
                <a:cs typeface="Times New Roman" panose="02020603050405020304" pitchFamily="18" charset="0"/>
              </a:rPr>
              <a:t>Proyek dibuat menggunakan kerangka kerja untuk menghasilkan produk yang sesuai. Proyek ini menggunakan Design Thinking yang terdiri dari Empathize, Define, Ideate, Prototype, dan Test.</a:t>
            </a: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808987" y="1314017"/>
            <a:ext cx="5731510" cy="3629660"/>
          </a:xfrm>
          <a:prstGeom prst="rect">
            <a:avLst/>
          </a:prstGeom>
          <a:noFill/>
          <a:ln>
            <a:noFill/>
          </a:ln>
        </p:spPr>
      </p:pic>
    </p:spTree>
    <p:extLst>
      <p:ext uri="{BB962C8B-B14F-4D97-AF65-F5344CB8AC3E}">
        <p14:creationId xmlns:p14="http://schemas.microsoft.com/office/powerpoint/2010/main" val="91503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000" y="0"/>
            <a:ext cx="2770547" cy="410966"/>
          </a:xfrm>
        </p:spPr>
        <p:txBody>
          <a:bodyPr/>
          <a:lstStyle/>
          <a:p>
            <a:pPr algn="l">
              <a:lnSpc>
                <a:spcPct val="150000"/>
              </a:lnSpc>
            </a:pPr>
            <a:br>
              <a:rPr lang="en-US" sz="24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id-ID" sz="24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Pengumpulan Data</a:t>
            </a:r>
            <a:br>
              <a:rPr lang="en-US" sz="24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2400" dirty="0"/>
          </a:p>
        </p:txBody>
      </p:sp>
      <p:sp>
        <p:nvSpPr>
          <p:cNvPr id="3" name="Title 1"/>
          <p:cNvSpPr txBox="1">
            <a:spLocks/>
          </p:cNvSpPr>
          <p:nvPr/>
        </p:nvSpPr>
        <p:spPr>
          <a:xfrm>
            <a:off x="297998" y="1077075"/>
            <a:ext cx="2770547" cy="4109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lgn="just">
              <a:lnSpc>
                <a:spcPct val="150000"/>
              </a:lnSpc>
            </a:pPr>
            <a:r>
              <a:rPr lang="id-ID" sz="24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Analisis Data</a:t>
            </a:r>
            <a:endParaRPr lang="en-US" sz="24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endParaRPr>
          </a:p>
        </p:txBody>
      </p:sp>
      <p:sp>
        <p:nvSpPr>
          <p:cNvPr id="4" name="Title 1"/>
          <p:cNvSpPr txBox="1">
            <a:spLocks/>
          </p:cNvSpPr>
          <p:nvPr/>
        </p:nvSpPr>
        <p:spPr>
          <a:xfrm>
            <a:off x="297998" y="2197353"/>
            <a:ext cx="1109561" cy="4109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lgn="just">
              <a:lnSpc>
                <a:spcPct val="150000"/>
              </a:lnSpc>
            </a:pPr>
            <a:r>
              <a:rPr lang="id-ID" sz="24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Waktu</a:t>
            </a:r>
            <a:endParaRPr lang="en-US" sz="24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endParaRPr>
          </a:p>
        </p:txBody>
      </p:sp>
      <p:sp>
        <p:nvSpPr>
          <p:cNvPr id="6" name="Rectangle 5"/>
          <p:cNvSpPr/>
          <p:nvPr/>
        </p:nvSpPr>
        <p:spPr>
          <a:xfrm>
            <a:off x="297999" y="495265"/>
            <a:ext cx="5773953" cy="417422"/>
          </a:xfrm>
          <a:prstGeom prst="rect">
            <a:avLst/>
          </a:prstGeom>
        </p:spPr>
        <p:txBody>
          <a:bodyPr wrap="none">
            <a:spAutoFit/>
          </a:bodyPr>
          <a:lstStyle/>
          <a:p>
            <a:pPr algn="just">
              <a:lnSpc>
                <a:spcPct val="150000"/>
              </a:lnSpc>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Wawancara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dengan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mahasiswa</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yang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pernah</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melakukan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absen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jalan</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Rectangle 7"/>
          <p:cNvSpPr/>
          <p:nvPr/>
        </p:nvSpPr>
        <p:spPr>
          <a:xfrm>
            <a:off x="297998" y="1551792"/>
            <a:ext cx="5102294" cy="417422"/>
          </a:xfrm>
          <a:prstGeom prst="rect">
            <a:avLst/>
          </a:prstGeom>
        </p:spPr>
        <p:txBody>
          <a:bodyPr wrap="none">
            <a:spAutoFit/>
          </a:bodyPr>
          <a:lstStyle/>
          <a:p>
            <a:pPr algn="just">
              <a:lnSpc>
                <a:spcPct val="150000"/>
              </a:lnSpc>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Wawancara akan ditranskripsi dan dianalisis secara tematis.</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Rectangle 9"/>
          <p:cNvSpPr/>
          <p:nvPr/>
        </p:nvSpPr>
        <p:spPr>
          <a:xfrm>
            <a:off x="335180" y="2716663"/>
            <a:ext cx="4572000" cy="1938992"/>
          </a:xfrm>
          <a:prstGeom prst="rect">
            <a:avLst/>
          </a:prstGeom>
        </p:spPr>
        <p:txBody>
          <a:bodyPr>
            <a:spAutoFit/>
          </a:bodyPr>
          <a:lstStyle/>
          <a:p>
            <a:pPr marL="342900" lvl="0" indent="-342900" algn="just">
              <a:lnSpc>
                <a:spcPct val="150000"/>
              </a:lnSpc>
              <a:buFont typeface="+mj-lt"/>
              <a:buAutoNum type="arabicPeriod"/>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Pengumpulan Data </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3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hari</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Analis</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a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dan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Perancangan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11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hari</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Prototyping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Aplikasi</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4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hari</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Testing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Hasil</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Aplikasi</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 2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hari</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Penulisan Laporan </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2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hari</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50791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426" y="0"/>
            <a:ext cx="8520600" cy="523982"/>
          </a:xfrm>
        </p:spPr>
        <p:txBody>
          <a:bodyPr/>
          <a:lstStyle/>
          <a:p>
            <a:pPr>
              <a:lnSpc>
                <a:spcPct val="150000"/>
              </a:lnSpc>
            </a:pP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id-ID"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Anggaran</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sp>
        <p:nvSpPr>
          <p:cNvPr id="4" name="Rectangle 3"/>
          <p:cNvSpPr/>
          <p:nvPr/>
        </p:nvSpPr>
        <p:spPr>
          <a:xfrm>
            <a:off x="301426" y="645816"/>
            <a:ext cx="8520600" cy="830997"/>
          </a:xfrm>
          <a:prstGeom prst="rect">
            <a:avLst/>
          </a:prstGeom>
        </p:spPr>
        <p:txBody>
          <a:bodyPr wrap="square">
            <a:spAutoFit/>
          </a:bodyPr>
          <a:lstStyle/>
          <a:p>
            <a:pPr algn="just">
              <a:lnSpc>
                <a:spcPct val="150000"/>
              </a:lnSpc>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Anggaran akan mencakup</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pembuatan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aplikasi</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biaya</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konsumsi</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dan biaya yang terkait dengan wawancara.</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4"/>
          <p:cNvSpPr/>
          <p:nvPr/>
        </p:nvSpPr>
        <p:spPr>
          <a:xfrm>
            <a:off x="280878" y="1598647"/>
            <a:ext cx="1854995" cy="307777"/>
          </a:xfrm>
          <a:prstGeom prst="rect">
            <a:avLst/>
          </a:prstGeom>
        </p:spPr>
        <p:txBody>
          <a:bodyPr wrap="none">
            <a:spAutoFit/>
          </a:bodyPr>
          <a:lstStyle/>
          <a:p>
            <a:r>
              <a:rPr lang="en-US" b="1" dirty="0" err="1">
                <a:latin typeface="Times New Roman" panose="02020603050405020304" pitchFamily="18" charset="0"/>
                <a:ea typeface="Calibri" panose="020F0502020204030204" pitchFamily="34" charset="0"/>
              </a:rPr>
              <a:t>Tabel</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Biaya</a:t>
            </a:r>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Gaji</a:t>
            </a:r>
            <a:r>
              <a:rPr lang="en-US" b="1" dirty="0">
                <a:latin typeface="Times New Roman" panose="02020603050405020304" pitchFamily="18" charset="0"/>
                <a:ea typeface="Calibri" panose="020F0502020204030204" pitchFamily="34" charset="0"/>
              </a:rPr>
              <a:t> Tim</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1852709084"/>
              </p:ext>
            </p:extLst>
          </p:nvPr>
        </p:nvGraphicFramePr>
        <p:xfrm>
          <a:off x="406343" y="2006559"/>
          <a:ext cx="8415682" cy="1689989"/>
        </p:xfrm>
        <a:graphic>
          <a:graphicData uri="http://schemas.openxmlformats.org/drawingml/2006/table">
            <a:tbl>
              <a:tblPr firstRow="1" firstCol="1" bandRow="1"/>
              <a:tblGrid>
                <a:gridCol w="2318528">
                  <a:extLst>
                    <a:ext uri="{9D8B030D-6E8A-4147-A177-3AD203B41FA5}">
                      <a16:colId xmlns:a16="http://schemas.microsoft.com/office/drawing/2014/main" val="20000"/>
                    </a:ext>
                  </a:extLst>
                </a:gridCol>
                <a:gridCol w="1615305">
                  <a:extLst>
                    <a:ext uri="{9D8B030D-6E8A-4147-A177-3AD203B41FA5}">
                      <a16:colId xmlns:a16="http://schemas.microsoft.com/office/drawing/2014/main" val="20001"/>
                    </a:ext>
                  </a:extLst>
                </a:gridCol>
                <a:gridCol w="1765722">
                  <a:extLst>
                    <a:ext uri="{9D8B030D-6E8A-4147-A177-3AD203B41FA5}">
                      <a16:colId xmlns:a16="http://schemas.microsoft.com/office/drawing/2014/main" val="20002"/>
                    </a:ext>
                  </a:extLst>
                </a:gridCol>
                <a:gridCol w="2716127">
                  <a:extLst>
                    <a:ext uri="{9D8B030D-6E8A-4147-A177-3AD203B41FA5}">
                      <a16:colId xmlns:a16="http://schemas.microsoft.com/office/drawing/2014/main" val="20003"/>
                    </a:ext>
                  </a:extLst>
                </a:gridCol>
              </a:tblGrid>
              <a:tr h="200025">
                <a:tc>
                  <a:txBody>
                    <a:bodyPr/>
                    <a:lstStyle/>
                    <a:p>
                      <a:pPr marL="0" marR="0" algn="ctr">
                        <a:lnSpc>
                          <a:spcPct val="150000"/>
                        </a:lnSpc>
                        <a:spcBef>
                          <a:spcPts val="0"/>
                        </a:spcBef>
                        <a:spcAft>
                          <a:spcPts val="0"/>
                        </a:spcAft>
                      </a:pPr>
                      <a:r>
                        <a:rPr lang="id-ID"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Jabatan</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marL="0" marR="0" algn="ctr">
                        <a:lnSpc>
                          <a:spcPct val="150000"/>
                        </a:lnSpc>
                        <a:spcBef>
                          <a:spcPts val="0"/>
                        </a:spcBef>
                        <a:spcAft>
                          <a:spcPts val="0"/>
                        </a:spcAft>
                      </a:pPr>
                      <a:r>
                        <a:rPr lang="id-ID"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Jumlah Hari</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marL="0" marR="0" algn="ctr">
                        <a:lnSpc>
                          <a:spcPct val="150000"/>
                        </a:lnSpc>
                        <a:spcBef>
                          <a:spcPts val="0"/>
                        </a:spcBef>
                        <a:spcAft>
                          <a:spcPts val="0"/>
                        </a:spcAft>
                      </a:pPr>
                      <a:r>
                        <a:rPr lang="id-ID"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Biaya Per Hari</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marL="0" marR="0" algn="ctr">
                        <a:lnSpc>
                          <a:spcPct val="150000"/>
                        </a:lnSpc>
                        <a:spcBef>
                          <a:spcPts val="0"/>
                        </a:spcBef>
                        <a:spcAft>
                          <a:spcPts val="0"/>
                        </a:spcAft>
                      </a:pPr>
                      <a:r>
                        <a:rPr lang="id-ID"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Sub Total</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10000"/>
                  </a:ext>
                </a:extLst>
              </a:tr>
              <a:tr h="200025">
                <a:tc>
                  <a:txBody>
                    <a:bodyPr/>
                    <a:lstStyle/>
                    <a:p>
                      <a:pPr marL="0" marR="0" algn="l">
                        <a:lnSpc>
                          <a:spcPct val="150000"/>
                        </a:lnSpc>
                        <a:spcBef>
                          <a:spcPts val="0"/>
                        </a:spcBef>
                        <a:spcAft>
                          <a:spcPts val="0"/>
                        </a:spcAft>
                      </a:pPr>
                      <a:r>
                        <a:rPr lang="id-ID"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Project Manager</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Rp 1.000.000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Rp 22.000.000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0025">
                <a:tc>
                  <a:txBody>
                    <a:bodyPr/>
                    <a:lstStyle/>
                    <a:p>
                      <a:pPr marL="0" marR="0" algn="l">
                        <a:lnSpc>
                          <a:spcPct val="150000"/>
                        </a:lnSpc>
                        <a:spcBef>
                          <a:spcPts val="0"/>
                        </a:spcBef>
                        <a:spcAft>
                          <a:spcPts val="0"/>
                        </a:spcAft>
                      </a:pPr>
                      <a:r>
                        <a:rPr lang="id-ID"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UX Research</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Rp 875.000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Rp 7.875.000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0025">
                <a:tc>
                  <a:txBody>
                    <a:bodyPr/>
                    <a:lstStyle/>
                    <a:p>
                      <a:pPr marL="0" marR="0" algn="l">
                        <a:lnSpc>
                          <a:spcPct val="150000"/>
                        </a:lnSpc>
                        <a:spcBef>
                          <a:spcPts val="0"/>
                        </a:spcBef>
                        <a:spcAft>
                          <a:spcPts val="0"/>
                        </a:spcAft>
                      </a:pPr>
                      <a:r>
                        <a:rPr lang="id-ID"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Business Analyst</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Rp 875.000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Rp 10.500.000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0025">
                <a:tc>
                  <a:txBody>
                    <a:bodyPr/>
                    <a:lstStyle/>
                    <a:p>
                      <a:pPr marL="0" marR="0" algn="l">
                        <a:lnSpc>
                          <a:spcPct val="150000"/>
                        </a:lnSpc>
                        <a:spcBef>
                          <a:spcPts val="0"/>
                        </a:spcBef>
                        <a:spcAft>
                          <a:spcPts val="0"/>
                        </a:spcAft>
                      </a:pPr>
                      <a:r>
                        <a:rPr lang="id-ID"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UX Designer</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Rp 875.000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Rp 3.500.000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00025">
                <a:tc>
                  <a:txBody>
                    <a:bodyPr/>
                    <a:lstStyle/>
                    <a:p>
                      <a:pPr marL="0" marR="0" algn="l">
                        <a:lnSpc>
                          <a:spcPct val="150000"/>
                        </a:lnSpc>
                        <a:spcBef>
                          <a:spcPts val="0"/>
                        </a:spcBef>
                        <a:spcAft>
                          <a:spcPts val="0"/>
                        </a:spcAft>
                      </a:pPr>
                      <a:r>
                        <a:rPr lang="id-ID"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UI Designer</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Rp 700.000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Rp 2.800.000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4023">
                <a:tc gridSpan="3">
                  <a:txBody>
                    <a:bodyPr/>
                    <a:lstStyle/>
                    <a:p>
                      <a:pPr marL="0" marR="0" algn="l">
                        <a:lnSpc>
                          <a:spcPct val="150000"/>
                        </a:lnSpc>
                        <a:spcBef>
                          <a:spcPts val="0"/>
                        </a:spcBef>
                        <a:spcAft>
                          <a:spcPts val="0"/>
                        </a:spcAft>
                      </a:pPr>
                      <a:r>
                        <a:rPr lang="id-ID"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Total Biaya Gaji</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marR="0" algn="r">
                        <a:lnSpc>
                          <a:spcPct val="150000"/>
                        </a:lnSpc>
                        <a:spcBef>
                          <a:spcPts val="0"/>
                        </a:spcBef>
                        <a:spcAft>
                          <a:spcPts val="0"/>
                        </a:spcAft>
                      </a:pPr>
                      <a:r>
                        <a:rPr lang="id-ID" sz="12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Rp 46.675.000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28226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523" y="0"/>
            <a:ext cx="8520600" cy="544530"/>
          </a:xfrm>
        </p:spPr>
        <p:txBody>
          <a:bodyPr/>
          <a:lstStyle/>
          <a:p>
            <a:r>
              <a:rPr lang="id-ID"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Anggaran</a:t>
            </a:r>
            <a:endParaRPr lang="en-US" dirty="0"/>
          </a:p>
        </p:txBody>
      </p:sp>
      <p:sp>
        <p:nvSpPr>
          <p:cNvPr id="3" name="Rectangle 2"/>
          <p:cNvSpPr/>
          <p:nvPr/>
        </p:nvSpPr>
        <p:spPr>
          <a:xfrm>
            <a:off x="342523" y="863029"/>
            <a:ext cx="3663182" cy="338554"/>
          </a:xfrm>
          <a:prstGeom prst="rect">
            <a:avLst/>
          </a:prstGeom>
        </p:spPr>
        <p:txBody>
          <a:bodyPr wrap="none">
            <a:spAutoFit/>
          </a:bodyPr>
          <a:lstStyle/>
          <a:p>
            <a:r>
              <a:rPr lang="en-US" sz="1600" b="1" dirty="0" err="1">
                <a:latin typeface="Times New Roman" panose="02020603050405020304" pitchFamily="18" charset="0"/>
                <a:ea typeface="Calibri" panose="020F0502020204030204" pitchFamily="34" charset="0"/>
              </a:rPr>
              <a:t>Tabel</a:t>
            </a:r>
            <a:r>
              <a:rPr lang="en-US" sz="1600" b="1" dirty="0">
                <a:latin typeface="Times New Roman" panose="02020603050405020304" pitchFamily="18" charset="0"/>
                <a:ea typeface="Calibri" panose="020F0502020204030204" pitchFamily="34" charset="0"/>
              </a:rPr>
              <a:t> </a:t>
            </a:r>
            <a:r>
              <a:rPr lang="en-US" sz="1600" b="1" dirty="0" err="1">
                <a:latin typeface="Times New Roman" panose="02020603050405020304" pitchFamily="18" charset="0"/>
                <a:ea typeface="Calibri" panose="020F0502020204030204" pitchFamily="34" charset="0"/>
              </a:rPr>
              <a:t>Biaya</a:t>
            </a:r>
            <a:r>
              <a:rPr lang="en-US" sz="1600" b="1" dirty="0">
                <a:latin typeface="Times New Roman" panose="02020603050405020304" pitchFamily="18" charset="0"/>
                <a:ea typeface="Calibri" panose="020F0502020204030204" pitchFamily="34" charset="0"/>
              </a:rPr>
              <a:t> </a:t>
            </a:r>
            <a:r>
              <a:rPr lang="en-US" sz="1600" b="1" dirty="0" err="1">
                <a:latin typeface="Times New Roman" panose="02020603050405020304" pitchFamily="18" charset="0"/>
                <a:ea typeface="Calibri" panose="020F0502020204030204" pitchFamily="34" charset="0"/>
              </a:rPr>
              <a:t>Konsumsi</a:t>
            </a:r>
            <a:r>
              <a:rPr lang="en-US" sz="1600" b="1" dirty="0">
                <a:latin typeface="Times New Roman" panose="02020603050405020304" pitchFamily="18" charset="0"/>
                <a:ea typeface="Calibri" panose="020F0502020204030204" pitchFamily="34" charset="0"/>
              </a:rPr>
              <a:t> </a:t>
            </a:r>
            <a:r>
              <a:rPr lang="en-US" sz="1600" b="1" dirty="0" err="1">
                <a:latin typeface="Times New Roman" panose="02020603050405020304" pitchFamily="18" charset="0"/>
                <a:ea typeface="Calibri" panose="020F0502020204030204" pitchFamily="34" charset="0"/>
              </a:rPr>
              <a:t>dan</a:t>
            </a:r>
            <a:r>
              <a:rPr lang="en-US" sz="1600" b="1" dirty="0">
                <a:latin typeface="Times New Roman" panose="02020603050405020304" pitchFamily="18" charset="0"/>
                <a:ea typeface="Calibri" panose="020F0502020204030204" pitchFamily="34" charset="0"/>
              </a:rPr>
              <a:t> </a:t>
            </a:r>
            <a:r>
              <a:rPr lang="en-US" sz="1600" b="1" dirty="0" err="1">
                <a:latin typeface="Times New Roman" panose="02020603050405020304" pitchFamily="18" charset="0"/>
                <a:ea typeface="Calibri" panose="020F0502020204030204" pitchFamily="34" charset="0"/>
              </a:rPr>
              <a:t>Wawancara</a:t>
            </a:r>
            <a:endParaRPr lang="en-US" sz="1600" b="1" dirty="0"/>
          </a:p>
        </p:txBody>
      </p:sp>
      <p:graphicFrame>
        <p:nvGraphicFramePr>
          <p:cNvPr id="5" name="Table 4"/>
          <p:cNvGraphicFramePr>
            <a:graphicFrameLocks noGrp="1"/>
          </p:cNvGraphicFramePr>
          <p:nvPr>
            <p:extLst>
              <p:ext uri="{D42A27DB-BD31-4B8C-83A1-F6EECF244321}">
                <p14:modId xmlns:p14="http://schemas.microsoft.com/office/powerpoint/2010/main" val="3064339086"/>
              </p:ext>
            </p:extLst>
          </p:nvPr>
        </p:nvGraphicFramePr>
        <p:xfrm>
          <a:off x="450207" y="1592749"/>
          <a:ext cx="8412916" cy="965708"/>
        </p:xfrm>
        <a:graphic>
          <a:graphicData uri="http://schemas.openxmlformats.org/drawingml/2006/table">
            <a:tbl>
              <a:tblPr firstRow="1" firstCol="1" bandRow="1"/>
              <a:tblGrid>
                <a:gridCol w="2303083">
                  <a:extLst>
                    <a:ext uri="{9D8B030D-6E8A-4147-A177-3AD203B41FA5}">
                      <a16:colId xmlns:a16="http://schemas.microsoft.com/office/drawing/2014/main" val="20000"/>
                    </a:ext>
                  </a:extLst>
                </a:gridCol>
                <a:gridCol w="2550522">
                  <a:extLst>
                    <a:ext uri="{9D8B030D-6E8A-4147-A177-3AD203B41FA5}">
                      <a16:colId xmlns:a16="http://schemas.microsoft.com/office/drawing/2014/main" val="20001"/>
                    </a:ext>
                  </a:extLst>
                </a:gridCol>
                <a:gridCol w="1579801">
                  <a:extLst>
                    <a:ext uri="{9D8B030D-6E8A-4147-A177-3AD203B41FA5}">
                      <a16:colId xmlns:a16="http://schemas.microsoft.com/office/drawing/2014/main" val="20002"/>
                    </a:ext>
                  </a:extLst>
                </a:gridCol>
                <a:gridCol w="1979510">
                  <a:extLst>
                    <a:ext uri="{9D8B030D-6E8A-4147-A177-3AD203B41FA5}">
                      <a16:colId xmlns:a16="http://schemas.microsoft.com/office/drawing/2014/main" val="20003"/>
                    </a:ext>
                  </a:extLst>
                </a:gridCol>
              </a:tblGrid>
              <a:tr h="200025">
                <a:tc>
                  <a:txBody>
                    <a:bodyPr/>
                    <a:lstStyle/>
                    <a:p>
                      <a:pPr marL="0" marR="0" algn="ctr">
                        <a:lnSpc>
                          <a:spcPct val="150000"/>
                        </a:lnSpc>
                        <a:spcBef>
                          <a:spcPts val="0"/>
                        </a:spcBef>
                        <a:spcAft>
                          <a:spcPts val="0"/>
                        </a:spcAft>
                      </a:pPr>
                      <a:r>
                        <a:rPr lang="id-ID" sz="12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Keterangan</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marL="0" marR="0" algn="ctr">
                        <a:lnSpc>
                          <a:spcPct val="150000"/>
                        </a:lnSpc>
                        <a:spcBef>
                          <a:spcPts val="0"/>
                        </a:spcBef>
                        <a:spcAft>
                          <a:spcPts val="0"/>
                        </a:spcAft>
                      </a:pPr>
                      <a:r>
                        <a:rPr lang="id-ID"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Biaya</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marL="0" marR="0" algn="ctr">
                        <a:lnSpc>
                          <a:spcPct val="150000"/>
                        </a:lnSpc>
                        <a:spcBef>
                          <a:spcPts val="0"/>
                        </a:spcBef>
                        <a:spcAft>
                          <a:spcPts val="0"/>
                        </a:spcAft>
                      </a:pPr>
                      <a:r>
                        <a:rPr lang="id-ID"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Hari</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marL="0" marR="0" algn="ctr">
                        <a:lnSpc>
                          <a:spcPct val="150000"/>
                        </a:lnSpc>
                        <a:spcBef>
                          <a:spcPts val="0"/>
                        </a:spcBef>
                        <a:spcAft>
                          <a:spcPts val="0"/>
                        </a:spcAft>
                      </a:pPr>
                      <a:r>
                        <a:rPr lang="id-ID"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Sub Total</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10000"/>
                  </a:ext>
                </a:extLst>
              </a:tr>
              <a:tr h="200025">
                <a:tc>
                  <a:txBody>
                    <a:bodyPr/>
                    <a:lstStyle/>
                    <a:p>
                      <a:pPr marL="0" marR="0" algn="l">
                        <a:lnSpc>
                          <a:spcPct val="150000"/>
                        </a:lnSpc>
                        <a:spcBef>
                          <a:spcPts val="0"/>
                        </a:spcBef>
                        <a:spcAft>
                          <a:spcPts val="0"/>
                        </a:spcAft>
                      </a:pPr>
                      <a:r>
                        <a:rPr lang="id-ID"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Biaya Konsumsi</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2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Rp</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150.000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Rp 3.300.000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0025">
                <a:tc>
                  <a:txBody>
                    <a:bodyPr/>
                    <a:lstStyle/>
                    <a:p>
                      <a:pPr marL="0" marR="0" algn="l">
                        <a:lnSpc>
                          <a:spcPct val="150000"/>
                        </a:lnSpc>
                        <a:spcBef>
                          <a:spcPts val="0"/>
                        </a:spcBef>
                        <a:spcAft>
                          <a:spcPts val="0"/>
                        </a:spcAft>
                      </a:pPr>
                      <a:r>
                        <a:rPr lang="id-ID"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Biaya Wawancara</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2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Rp</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100.000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id-ID"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Rp 100.000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0025">
                <a:tc gridSpan="3">
                  <a:txBody>
                    <a:bodyPr/>
                    <a:lstStyle/>
                    <a:p>
                      <a:pPr marL="0" marR="0" algn="l">
                        <a:lnSpc>
                          <a:spcPct val="150000"/>
                        </a:lnSpc>
                        <a:spcBef>
                          <a:spcPts val="0"/>
                        </a:spcBef>
                        <a:spcAft>
                          <a:spcPts val="0"/>
                        </a:spcAft>
                      </a:pPr>
                      <a:r>
                        <a:rPr lang="id-ID"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Total Biaya</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marR="0" algn="r">
                        <a:lnSpc>
                          <a:spcPct val="150000"/>
                        </a:lnSpc>
                        <a:spcBef>
                          <a:spcPts val="0"/>
                        </a:spcBef>
                        <a:spcAft>
                          <a:spcPts val="0"/>
                        </a:spcAft>
                      </a:pPr>
                      <a:r>
                        <a:rPr lang="id-ID" sz="12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Rp 3.400.000</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 name="Rectangle 6"/>
          <p:cNvSpPr/>
          <p:nvPr/>
        </p:nvSpPr>
        <p:spPr>
          <a:xfrm>
            <a:off x="342523" y="3327774"/>
            <a:ext cx="7311724" cy="1200329"/>
          </a:xfrm>
          <a:prstGeom prst="rect">
            <a:avLst/>
          </a:prstGeom>
        </p:spPr>
        <p:txBody>
          <a:bodyPr wrap="square">
            <a:spAutoFit/>
          </a:bodyPr>
          <a:lstStyle/>
          <a:p>
            <a:pPr algn="just">
              <a:lnSpc>
                <a:spcPct val="150000"/>
              </a:lnSpc>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Total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Biaya</a:t>
            </a:r>
            <a:r>
              <a:rPr lang="en-US" sz="16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Projek</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 Total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Biaya</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Gaji</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Tim + Total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Biaya</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Konsumsi</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dan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Wawancara</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Total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Biaya</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Projek</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 </a:t>
            </a:r>
            <a:r>
              <a:rPr lang="id-ID" sz="1600" b="1" dirty="0">
                <a:latin typeface="Times New Roman" panose="02020603050405020304" pitchFamily="18" charset="0"/>
                <a:ea typeface="Times New Roman" panose="02020603050405020304" pitchFamily="18" charset="0"/>
                <a:cs typeface="Times New Roman" panose="02020603050405020304" pitchFamily="18" charset="0"/>
              </a:rPr>
              <a:t>Rp 46.675.000 </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id-ID" sz="1600" b="1" dirty="0">
                <a:latin typeface="Times New Roman" panose="02020603050405020304" pitchFamily="18" charset="0"/>
                <a:ea typeface="Times New Roman" panose="02020603050405020304" pitchFamily="18" charset="0"/>
                <a:cs typeface="Times New Roman" panose="02020603050405020304" pitchFamily="18" charset="0"/>
              </a:rPr>
              <a:t>Rp 3.400.000</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Total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Biaya</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latin typeface="Times New Roman" panose="02020603050405020304" pitchFamily="18" charset="0"/>
                <a:ea typeface="Calibri" panose="020F0502020204030204" pitchFamily="34" charset="0"/>
                <a:cs typeface="Times New Roman" panose="02020603050405020304" pitchFamily="18" charset="0"/>
              </a:rPr>
              <a:t>Projek</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 </a:t>
            </a:r>
            <a:r>
              <a:rPr lang="id-ID" sz="1600" b="1" dirty="0">
                <a:latin typeface="Times New Roman" panose="02020603050405020304" pitchFamily="18" charset="0"/>
                <a:ea typeface="Times New Roman" panose="02020603050405020304" pitchFamily="18" charset="0"/>
                <a:cs typeface="Times New Roman" panose="02020603050405020304" pitchFamily="18" charset="0"/>
              </a:rPr>
              <a:t>Rp 50.075.000</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99274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74" y="0"/>
            <a:ext cx="8520600" cy="554804"/>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BEP (Break Even Point)</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mc:AlternateContent xmlns:mc="http://schemas.openxmlformats.org/markup-compatibility/2006" xmlns:a14="http://schemas.microsoft.com/office/drawing/2010/main">
        <mc:Choice Requires="a14">
          <p:sp>
            <p:nvSpPr>
              <p:cNvPr id="4" name="Rectangle 3"/>
              <p:cNvSpPr/>
              <p:nvPr/>
            </p:nvSpPr>
            <p:spPr>
              <a:xfrm>
                <a:off x="321974" y="645952"/>
                <a:ext cx="8595995" cy="4661212"/>
              </a:xfrm>
              <a:prstGeom prst="rect">
                <a:avLst/>
              </a:prstGeom>
            </p:spPr>
            <p:txBody>
              <a:bodyPr wrap="square">
                <a:spAutoFit/>
              </a:bodyPr>
              <a:lstStyle/>
              <a:p>
                <a:pPr algn="just"/>
                <a:r>
                  <a:rPr lang="en-US" sz="1600" dirty="0">
                    <a:latin typeface="Times New Roman" panose="02020603050405020304" pitchFamily="18" charset="0"/>
                    <a:ea typeface="Times New Roman" panose="02020603050405020304" pitchFamily="18" charset="0"/>
                    <a:cs typeface="Times New Roman" panose="02020603050405020304" pitchFamily="18" charset="0"/>
                  </a:rPr>
                  <a:t>P</a:t>
                </a:r>
                <a:r>
                  <a:rPr lang="id-ID" sz="1600" dirty="0">
                    <a:latin typeface="Times New Roman" panose="02020603050405020304" pitchFamily="18" charset="0"/>
                    <a:ea typeface="Times New Roman" panose="02020603050405020304" pitchFamily="18" charset="0"/>
                    <a:cs typeface="Times New Roman" panose="02020603050405020304" pitchFamily="18" charset="0"/>
                  </a:rPr>
                  <a:t>royek pengembangan aplikasi “Absen Jalan Universitas Pamulang”, BEP adalah titik di mana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id-ID" sz="1600" dirty="0">
                    <a:latin typeface="Times New Roman" panose="02020603050405020304" pitchFamily="18" charset="0"/>
                    <a:ea typeface="Times New Roman" panose="02020603050405020304" pitchFamily="18" charset="0"/>
                    <a:cs typeface="Times New Roman" panose="02020603050405020304" pitchFamily="18" charset="0"/>
                  </a:rPr>
                  <a:t>pendapatan yang diperoleh dari biaya pendaftaran setiap mahasiswa yang melakukan absen jalan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id-ID" sz="1600" dirty="0">
                    <a:latin typeface="Times New Roman" panose="02020603050405020304" pitchFamily="18" charset="0"/>
                    <a:ea typeface="Times New Roman" panose="02020603050405020304" pitchFamily="18" charset="0"/>
                    <a:cs typeface="Times New Roman" panose="02020603050405020304" pitchFamily="18" charset="0"/>
                  </a:rPr>
                  <a:t>cukup untuk menutupi total biaya proyek.</a:t>
                </a: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mj-lt"/>
                  <a:buAutoNum type="arabicPeriod"/>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Hitung Pendapatan per Bulan: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Harga jual per mahasiswa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absen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jalan</a:t>
                </a:r>
                <a:r>
                  <a:rPr lang="id-ID" sz="1600" dirty="0">
                    <a:latin typeface="Times New Roman" panose="02020603050405020304" pitchFamily="18" charset="0"/>
                    <a:ea typeface="Times New Roman" panose="02020603050405020304" pitchFamily="18" charset="0"/>
                    <a:cs typeface="Times New Roman" panose="02020603050405020304" pitchFamily="18" charset="0"/>
                  </a:rPr>
                  <a:t>: Rp 10.000</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Perkiraan absen jalan dalam satu bulan: 100 - 200 absen jalan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Pendapatan per bulan =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Harga</m:t>
                        </m:r>
                        <m:r>
                          <a:rPr lang="id-ID" sz="16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600">
                            <a:latin typeface="Cambria Math" panose="02040503050406030204" pitchFamily="18" charset="0"/>
                            <a:ea typeface="Times New Roman" panose="02020603050405020304" pitchFamily="18" charset="0"/>
                            <a:cs typeface="Times New Roman" panose="02020603050405020304" pitchFamily="18" charset="0"/>
                          </a:rPr>
                          <m:t>J</m:t>
                        </m:r>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ual</m:t>
                        </m:r>
                        <m:r>
                          <a:rPr lang="id-ID" sz="16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x</m:t>
                        </m:r>
                        <m:r>
                          <a:rPr lang="id-ID" sz="16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600">
                            <a:latin typeface="Cambria Math" panose="02040503050406030204" pitchFamily="18" charset="0"/>
                            <a:ea typeface="Times New Roman" panose="02020603050405020304" pitchFamily="18" charset="0"/>
                            <a:cs typeface="Times New Roman" panose="02020603050405020304" pitchFamily="18" charset="0"/>
                          </a:rPr>
                          <m:t>Min</m:t>
                        </m:r>
                        <m:r>
                          <a:rPr lang="en-US" sz="1600">
                            <a:latin typeface="Cambria Math" panose="02040503050406030204" pitchFamily="18" charset="0"/>
                            <a:ea typeface="Times New Roman" panose="02020603050405020304" pitchFamily="18" charset="0"/>
                            <a:cs typeface="Times New Roman" panose="02020603050405020304" pitchFamily="18" charset="0"/>
                          </a:rPr>
                          <m:t> + </m:t>
                        </m:r>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Harga</m:t>
                        </m:r>
                        <m:r>
                          <a:rPr lang="id-ID" sz="16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600">
                            <a:latin typeface="Cambria Math" panose="02040503050406030204" pitchFamily="18" charset="0"/>
                            <a:ea typeface="Times New Roman" panose="02020603050405020304" pitchFamily="18" charset="0"/>
                            <a:cs typeface="Times New Roman" panose="02020603050405020304" pitchFamily="18" charset="0"/>
                          </a:rPr>
                          <m:t>J</m:t>
                        </m:r>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ual</m:t>
                        </m:r>
                        <m:r>
                          <a:rPr lang="id-ID" sz="16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x</m:t>
                        </m:r>
                        <m:r>
                          <a:rPr lang="id-ID" sz="16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600">
                            <a:latin typeface="Cambria Math" panose="02040503050406030204" pitchFamily="18" charset="0"/>
                            <a:ea typeface="Times New Roman" panose="02020603050405020304" pitchFamily="18" charset="0"/>
                            <a:cs typeface="Times New Roman" panose="02020603050405020304" pitchFamily="18" charset="0"/>
                          </a:rPr>
                          <m:t>Max</m:t>
                        </m:r>
                      </m:num>
                      <m:den>
                        <m:r>
                          <a:rPr lang="id-ID" sz="1600" i="1">
                            <a:latin typeface="Cambria Math" panose="02040503050406030204" pitchFamily="18" charset="0"/>
                            <a:ea typeface="Times New Roman" panose="02020603050405020304" pitchFamily="18" charset="0"/>
                            <a:cs typeface="Times New Roman" panose="02020603050405020304" pitchFamily="18" charset="0"/>
                          </a:rPr>
                          <m:t>2</m:t>
                        </m:r>
                      </m:den>
                    </m:f>
                  </m:oMath>
                </a14:m>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Pendapatan per bulan =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id-ID" sz="1600">
                            <a:latin typeface="Cambria Math" panose="02040503050406030204" pitchFamily="18" charset="0"/>
                            <a:ea typeface="Times New Roman" panose="02020603050405020304" pitchFamily="18" charset="0"/>
                            <a:cs typeface="Times New Roman" panose="02020603050405020304" pitchFamily="18" charset="0"/>
                          </a:rPr>
                          <m:t>10.000 </m:t>
                        </m:r>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x</m:t>
                        </m:r>
                        <m:r>
                          <a:rPr lang="id-ID" sz="1600">
                            <a:latin typeface="Cambria Math" panose="02040503050406030204" pitchFamily="18" charset="0"/>
                            <a:ea typeface="Times New Roman" panose="02020603050405020304" pitchFamily="18" charset="0"/>
                            <a:cs typeface="Times New Roman" panose="02020603050405020304" pitchFamily="18" charset="0"/>
                          </a:rPr>
                          <m:t> 100 + 10.000 </m:t>
                        </m:r>
                        <m:r>
                          <m:rPr>
                            <m:sty m:val="p"/>
                          </m:rPr>
                          <a:rPr lang="id-ID" sz="1600">
                            <a:latin typeface="Cambria Math" panose="02040503050406030204" pitchFamily="18" charset="0"/>
                            <a:ea typeface="Times New Roman" panose="02020603050405020304" pitchFamily="18" charset="0"/>
                            <a:cs typeface="Times New Roman" panose="02020603050405020304" pitchFamily="18" charset="0"/>
                          </a:rPr>
                          <m:t>x</m:t>
                        </m:r>
                        <m:r>
                          <a:rPr lang="id-ID" sz="1600">
                            <a:latin typeface="Cambria Math" panose="02040503050406030204" pitchFamily="18" charset="0"/>
                            <a:ea typeface="Times New Roman" panose="02020603050405020304" pitchFamily="18" charset="0"/>
                            <a:cs typeface="Times New Roman" panose="02020603050405020304" pitchFamily="18" charset="0"/>
                          </a:rPr>
                          <m:t> 200</m:t>
                        </m:r>
                      </m:num>
                      <m:den>
                        <m:r>
                          <a:rPr lang="id-ID" sz="1600" i="1">
                            <a:latin typeface="Cambria Math" panose="02040503050406030204" pitchFamily="18" charset="0"/>
                            <a:ea typeface="Times New Roman" panose="02020603050405020304" pitchFamily="18" charset="0"/>
                            <a:cs typeface="Times New Roman" panose="02020603050405020304" pitchFamily="18" charset="0"/>
                          </a:rPr>
                          <m:t>2</m:t>
                        </m:r>
                      </m:den>
                    </m:f>
                  </m:oMath>
                </a14:m>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Pendapatan per bulan =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id-ID" sz="1600">
                            <a:latin typeface="Cambria Math" panose="02040503050406030204" pitchFamily="18" charset="0"/>
                            <a:ea typeface="Times New Roman" panose="02020603050405020304" pitchFamily="18" charset="0"/>
                            <a:cs typeface="Times New Roman" panose="02020603050405020304" pitchFamily="18" charset="0"/>
                          </a:rPr>
                          <m:t>1.000.000 + 2.000.000</m:t>
                        </m:r>
                      </m:num>
                      <m:den>
                        <m:r>
                          <a:rPr lang="id-ID" sz="1600" i="1">
                            <a:latin typeface="Cambria Math" panose="02040503050406030204" pitchFamily="18" charset="0"/>
                            <a:ea typeface="Times New Roman" panose="02020603050405020304" pitchFamily="18" charset="0"/>
                            <a:cs typeface="Times New Roman" panose="02020603050405020304" pitchFamily="18" charset="0"/>
                          </a:rPr>
                          <m:t>2</m:t>
                        </m:r>
                      </m:den>
                    </m:f>
                  </m:oMath>
                </a14:m>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Pendapatan per bulan =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id-ID" sz="1600">
                            <a:latin typeface="Cambria Math" panose="02040503050406030204" pitchFamily="18" charset="0"/>
                            <a:ea typeface="Times New Roman" panose="02020603050405020304" pitchFamily="18" charset="0"/>
                            <a:cs typeface="Times New Roman" panose="02020603050405020304" pitchFamily="18" charset="0"/>
                          </a:rPr>
                          <m:t>3.000.000</m:t>
                        </m:r>
                      </m:num>
                      <m:den>
                        <m:r>
                          <a:rPr lang="id-ID" sz="1600" i="1">
                            <a:latin typeface="Cambria Math" panose="02040503050406030204" pitchFamily="18" charset="0"/>
                            <a:ea typeface="Times New Roman" panose="02020603050405020304" pitchFamily="18" charset="0"/>
                            <a:cs typeface="Times New Roman" panose="02020603050405020304" pitchFamily="18" charset="0"/>
                          </a:rPr>
                          <m:t>2</m:t>
                        </m:r>
                      </m:den>
                    </m:f>
                  </m:oMath>
                </a14:m>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Pendapatan per bulan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 1.500.000</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21974" y="645952"/>
                <a:ext cx="8595995" cy="4661212"/>
              </a:xfrm>
              <a:prstGeom prst="rect">
                <a:avLst/>
              </a:prstGeom>
              <a:blipFill rotWithShape="0">
                <a:blip r:embed="rId2"/>
                <a:stretch>
                  <a:fillRect l="-426" t="-392" r="-355"/>
                </a:stretch>
              </a:blipFill>
            </p:spPr>
            <p:txBody>
              <a:bodyPr/>
              <a:lstStyle/>
              <a:p>
                <a:r>
                  <a:rPr lang="en-US">
                    <a:noFill/>
                  </a:rPr>
                  <a:t> </a:t>
                </a:r>
              </a:p>
            </p:txBody>
          </p:sp>
        </mc:Fallback>
      </mc:AlternateContent>
    </p:spTree>
    <p:extLst>
      <p:ext uri="{BB962C8B-B14F-4D97-AF65-F5344CB8AC3E}">
        <p14:creationId xmlns:p14="http://schemas.microsoft.com/office/powerpoint/2010/main" val="1566022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74" y="0"/>
            <a:ext cx="8520600" cy="688369"/>
          </a:xfrm>
        </p:spPr>
        <p:txBody>
          <a:bodyPr/>
          <a:lstStyle/>
          <a:p>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BEP (Break Even Point)</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mc:AlternateContent xmlns:mc="http://schemas.openxmlformats.org/markup-compatibility/2006" xmlns:a14="http://schemas.microsoft.com/office/drawing/2010/main">
        <mc:Choice Requires="a14">
          <p:sp>
            <p:nvSpPr>
              <p:cNvPr id="4" name="Rectangle 3"/>
              <p:cNvSpPr/>
              <p:nvPr/>
            </p:nvSpPr>
            <p:spPr>
              <a:xfrm>
                <a:off x="321974" y="1279040"/>
                <a:ext cx="4085639" cy="2621808"/>
              </a:xfrm>
              <a:prstGeom prst="rect">
                <a:avLst/>
              </a:prstGeom>
            </p:spPr>
            <p:txBody>
              <a:bodyPr wrap="square">
                <a:spAutoFit/>
              </a:bodyPr>
              <a:lstStyle/>
              <a:p>
                <a:pPr marL="342900" lvl="0" indent="-342900" algn="just">
                  <a:lnSpc>
                    <a:spcPct val="150000"/>
                  </a:lnSpc>
                  <a:buFont typeface="+mj-lt"/>
                  <a:buAutoNum type="arabicPeriod" startAt="2"/>
                </a:pP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Hitung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jumlah</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bulan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untuk</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mencapai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BEP:</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Bulan untuk BEP =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id-ID" sz="1600" i="1">
                            <a:latin typeface="Cambria Math" panose="02040503050406030204" pitchFamily="18" charset="0"/>
                            <a:ea typeface="Times New Roman" panose="02020603050405020304" pitchFamily="18" charset="0"/>
                            <a:cs typeface="Times New Roman" panose="02020603050405020304" pitchFamily="18" charset="0"/>
                          </a:rPr>
                          <m:t>50.075.000</m:t>
                        </m:r>
                      </m:num>
                      <m:den>
                        <m:r>
                          <a:rPr lang="en-US" sz="1600">
                            <a:latin typeface="Cambria Math" panose="02040503050406030204" pitchFamily="18" charset="0"/>
                            <a:ea typeface="Times New Roman" panose="02020603050405020304" pitchFamily="18" charset="0"/>
                            <a:cs typeface="Times New Roman" panose="02020603050405020304" pitchFamily="18" charset="0"/>
                          </a:rPr>
                          <m:t>1.500.000</m:t>
                        </m:r>
                      </m:den>
                    </m:f>
                  </m:oMath>
                </a14:m>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d-ID" sz="1600" dirty="0">
                    <a:latin typeface="Times New Roman" panose="02020603050405020304" pitchFamily="18" charset="0"/>
                    <a:ea typeface="Times New Roman" panose="02020603050405020304" pitchFamily="18" charset="0"/>
                    <a:cs typeface="Times New Roman" panose="02020603050405020304" pitchFamily="18" charset="0"/>
                  </a:rPr>
                  <a:t>Bulan untuk BEP =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33,38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Bulan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Tahun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untuk</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BEP =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a:latin typeface="Cambria Math" panose="02040503050406030204" pitchFamily="18" charset="0"/>
                            <a:ea typeface="Times New Roman" panose="02020603050405020304" pitchFamily="18" charset="0"/>
                            <a:cs typeface="Times New Roman" panose="02020603050405020304" pitchFamily="18" charset="0"/>
                          </a:rPr>
                          <m:t>33,38</m:t>
                        </m:r>
                      </m:num>
                      <m:den>
                        <m:r>
                          <a:rPr lang="en-US" sz="1600">
                            <a:latin typeface="Cambria Math" panose="02040503050406030204" pitchFamily="18" charset="0"/>
                            <a:ea typeface="Times New Roman" panose="02020603050405020304" pitchFamily="18" charset="0"/>
                            <a:cs typeface="Times New Roman" panose="02020603050405020304" pitchFamily="18" charset="0"/>
                          </a:rPr>
                          <m:t>12</m:t>
                        </m:r>
                      </m:den>
                    </m:f>
                  </m:oMath>
                </a14:m>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Tahun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untuk</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BEP = 2,78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Tahun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228600" algn="just">
                  <a:lnSpc>
                    <a:spcPct val="150000"/>
                  </a:lnSpc>
                </a:pP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Jadi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Sekitar</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3 </a:t>
                </a:r>
                <a:r>
                  <a:rPr lang="en-US" sz="1600" b="1" dirty="0" err="1">
                    <a:latin typeface="Times New Roman" panose="02020603050405020304" pitchFamily="18" charset="0"/>
                    <a:ea typeface="Times New Roman" panose="02020603050405020304" pitchFamily="18" charset="0"/>
                    <a:cs typeface="Times New Roman" panose="02020603050405020304" pitchFamily="18" charset="0"/>
                  </a:rPr>
                  <a:t>Tahun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untuk</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mencapai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BEP</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21974" y="1279040"/>
                <a:ext cx="4085639" cy="2621808"/>
              </a:xfrm>
              <a:prstGeom prst="rect">
                <a:avLst/>
              </a:prstGeom>
              <a:blipFill rotWithShape="0">
                <a:blip r:embed="rId2"/>
                <a:stretch>
                  <a:fillRect l="-896" b="-465"/>
                </a:stretch>
              </a:blipFill>
            </p:spPr>
            <p:txBody>
              <a:bodyPr/>
              <a:lstStyle/>
              <a:p>
                <a:r>
                  <a:rPr lang="en-US">
                    <a:noFill/>
                  </a:rPr>
                  <a:t> </a:t>
                </a:r>
              </a:p>
            </p:txBody>
          </p:sp>
        </mc:Fallback>
      </mc:AlternateContent>
    </p:spTree>
    <p:extLst>
      <p:ext uri="{BB962C8B-B14F-4D97-AF65-F5344CB8AC3E}">
        <p14:creationId xmlns:p14="http://schemas.microsoft.com/office/powerpoint/2010/main" val="3986903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78" y="0"/>
            <a:ext cx="8520600" cy="503434"/>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Design Process (Ideate)</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sp>
        <p:nvSpPr>
          <p:cNvPr id="4" name="Rectangle 3"/>
          <p:cNvSpPr/>
          <p:nvPr/>
        </p:nvSpPr>
        <p:spPr>
          <a:xfrm>
            <a:off x="280878" y="503434"/>
            <a:ext cx="8520600" cy="584775"/>
          </a:xfrm>
          <a:prstGeom prst="rect">
            <a:avLst/>
          </a:prstGeom>
        </p:spPr>
        <p:txBody>
          <a:bodyPr wrap="square">
            <a:spAutoFit/>
          </a:bodyPr>
          <a:lstStyle/>
          <a:p>
            <a:pPr algn="just"/>
            <a:r>
              <a:rPr lang="en-US" sz="1600" dirty="0">
                <a:latin typeface="Times New Roman" panose="02020603050405020304" pitchFamily="18" charset="0"/>
                <a:ea typeface="Calibri" panose="020F0502020204030204" pitchFamily="34" charset="0"/>
              </a:rPr>
              <a:t>Kami </a:t>
            </a:r>
            <a:r>
              <a:rPr lang="en-US" sz="1600" dirty="0" err="1">
                <a:latin typeface="Times New Roman" panose="02020603050405020304" pitchFamily="18" charset="0"/>
                <a:ea typeface="Calibri" panose="020F0502020204030204" pitchFamily="34" charset="0"/>
              </a:rPr>
              <a:t>membuat</a:t>
            </a:r>
            <a:r>
              <a:rPr lang="en-US" sz="1600" dirty="0">
                <a:latin typeface="Times New Roman" panose="02020603050405020304" pitchFamily="18" charset="0"/>
                <a:ea typeface="Calibri" panose="020F0502020204030204" pitchFamily="34" charset="0"/>
              </a:rPr>
              <a:t> user flow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menggambarkan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alur</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harus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diselesaikan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pengguna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melakukan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endParaRPr lang="en-US" sz="1800" dirty="0"/>
          </a:p>
        </p:txBody>
      </p:sp>
      <p:sp>
        <p:nvSpPr>
          <p:cNvPr id="6" name="Rectangle 5"/>
          <p:cNvSpPr/>
          <p:nvPr/>
        </p:nvSpPr>
        <p:spPr>
          <a:xfrm>
            <a:off x="280878" y="1298023"/>
            <a:ext cx="1392176" cy="369332"/>
          </a:xfrm>
          <a:prstGeom prst="rect">
            <a:avLst/>
          </a:prstGeom>
        </p:spPr>
        <p:txBody>
          <a:bodyPr wrap="none">
            <a:spAutoFit/>
          </a:bodyPr>
          <a:lstStyle/>
          <a:p>
            <a:pPr algn="just">
              <a:lnSpc>
                <a:spcPct val="150000"/>
              </a:lnSpc>
            </a:pPr>
            <a:r>
              <a:rPr lang="en-US" sz="1200" b="1" kern="100" dirty="0">
                <a:latin typeface="Times New Roman" panose="02020603050405020304" pitchFamily="18" charset="0"/>
                <a:ea typeface="游ゴシック Light" panose="020B0300000000000000" pitchFamily="34" charset="-128"/>
                <a:cs typeface="Times New Roman" panose="02020603050405020304" pitchFamily="18" charset="0"/>
              </a:rPr>
              <a:t>User Flow – Login</a:t>
            </a:r>
          </a:p>
        </p:txBody>
      </p:sp>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9925" y="1805250"/>
            <a:ext cx="7958996" cy="2818121"/>
          </a:xfrm>
          <a:prstGeom prst="rect">
            <a:avLst/>
          </a:prstGeom>
          <a:noFill/>
          <a:ln>
            <a:noFill/>
          </a:ln>
        </p:spPr>
      </p:pic>
    </p:spTree>
    <p:extLst>
      <p:ext uri="{BB962C8B-B14F-4D97-AF65-F5344CB8AC3E}">
        <p14:creationId xmlns:p14="http://schemas.microsoft.com/office/powerpoint/2010/main" val="4052916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0526" y="0"/>
            <a:ext cx="1547923" cy="841800"/>
          </a:xfrm>
        </p:spPr>
        <p:txBody>
          <a:bodyPr/>
          <a:lstStyle/>
          <a:p>
            <a:r>
              <a:rPr lang="en-US" sz="3000" b="1" dirty="0">
                <a:latin typeface="Times New Roman" panose="02020603050405020304" pitchFamily="18" charset="0"/>
                <a:cs typeface="Times New Roman" panose="02020603050405020304" pitchFamily="18" charset="0"/>
              </a:rPr>
              <a:t>Author</a:t>
            </a:r>
          </a:p>
        </p:txBody>
      </p:sp>
      <p:graphicFrame>
        <p:nvGraphicFramePr>
          <p:cNvPr id="6" name="Table 5"/>
          <p:cNvGraphicFramePr>
            <a:graphicFrameLocks noGrp="1"/>
          </p:cNvGraphicFramePr>
          <p:nvPr>
            <p:extLst>
              <p:ext uri="{D42A27DB-BD31-4B8C-83A1-F6EECF244321}">
                <p14:modId xmlns:p14="http://schemas.microsoft.com/office/powerpoint/2010/main" val="2644006338"/>
              </p:ext>
            </p:extLst>
          </p:nvPr>
        </p:nvGraphicFramePr>
        <p:xfrm>
          <a:off x="1791177" y="896722"/>
          <a:ext cx="5359637" cy="1816602"/>
        </p:xfrm>
        <a:graphic>
          <a:graphicData uri="http://schemas.openxmlformats.org/drawingml/2006/table">
            <a:tbl>
              <a:tblPr firstRow="1" firstCol="1" bandRow="1"/>
              <a:tblGrid>
                <a:gridCol w="2980005">
                  <a:extLst>
                    <a:ext uri="{9D8B030D-6E8A-4147-A177-3AD203B41FA5}">
                      <a16:colId xmlns:a16="http://schemas.microsoft.com/office/drawing/2014/main" val="20000"/>
                    </a:ext>
                  </a:extLst>
                </a:gridCol>
                <a:gridCol w="2379632">
                  <a:extLst>
                    <a:ext uri="{9D8B030D-6E8A-4147-A177-3AD203B41FA5}">
                      <a16:colId xmlns:a16="http://schemas.microsoft.com/office/drawing/2014/main" val="20001"/>
                    </a:ext>
                  </a:extLst>
                </a:gridCol>
              </a:tblGrid>
              <a:tr h="302767">
                <a:tc>
                  <a:txBody>
                    <a:bodyPr/>
                    <a:lstStyle/>
                    <a:p>
                      <a:pPr marL="0" marR="0" algn="ctr">
                        <a:lnSpc>
                          <a:spcPct val="150000"/>
                        </a:lnSpc>
                        <a:spcBef>
                          <a:spcPts val="0"/>
                        </a:spcBef>
                        <a:spcAft>
                          <a:spcPts val="0"/>
                        </a:spcAft>
                      </a:pPr>
                      <a:r>
                        <a:rPr lang="en-US" sz="12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Nama</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Jabatan</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2767">
                <a:tc>
                  <a:txBody>
                    <a:bodyPr/>
                    <a:lstStyle/>
                    <a:p>
                      <a:pPr marL="0" marR="0" algn="l">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Andri Firman Saputra</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50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Project Manager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02767">
                <a:tc>
                  <a:txBody>
                    <a:bodyPr/>
                    <a:lstStyle/>
                    <a:p>
                      <a:pPr marL="0" marR="0" algn="l">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Muhamad Abdul Murod</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UI Designer</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2767">
                <a:tc>
                  <a:txBody>
                    <a:bodyPr/>
                    <a:lstStyle/>
                    <a:p>
                      <a:pPr marL="0" marR="0" algn="l">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Roizza Dema Nurikhwan</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Business </a:t>
                      </a:r>
                      <a:r>
                        <a:rPr lang="id-ID" sz="1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Analyst</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02767">
                <a:tc>
                  <a:txBody>
                    <a:bodyPr/>
                    <a:lstStyle/>
                    <a:p>
                      <a:pPr marL="0" marR="0" algn="l">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Tifanny Patriane Andari</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UX Designer</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02767">
                <a:tc>
                  <a:txBody>
                    <a:bodyPr/>
                    <a:lstStyle/>
                    <a:p>
                      <a:pPr marL="0" marR="0" algn="l">
                        <a:lnSpc>
                          <a:spcPct val="150000"/>
                        </a:lnSpc>
                        <a:spcBef>
                          <a:spcPts val="0"/>
                        </a:spcBef>
                        <a:spcAft>
                          <a:spcPts val="0"/>
                        </a:spcAft>
                      </a:pPr>
                      <a:r>
                        <a:rPr lang="id-ID"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Yogi Rizky Pangestu</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id-ID"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UX Research</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Rectangle 6"/>
          <p:cNvSpPr/>
          <p:nvPr/>
        </p:nvSpPr>
        <p:spPr>
          <a:xfrm>
            <a:off x="2856215" y="2949627"/>
            <a:ext cx="3606229" cy="784830"/>
          </a:xfrm>
          <a:prstGeom prst="rect">
            <a:avLst/>
          </a:prstGeom>
        </p:spPr>
        <p:txBody>
          <a:bodyPr wrap="square">
            <a:spAutoFit/>
          </a:bodyPr>
          <a:lstStyle/>
          <a:p>
            <a:pPr algn="just">
              <a:lnSpc>
                <a:spcPct val="150000"/>
              </a:lnSpc>
            </a:pPr>
            <a:r>
              <a:rPr lang="en-US" sz="3000" b="1" kern="100" dirty="0" err="1">
                <a:latin typeface="Times New Roman" panose="02020603050405020304" pitchFamily="18" charset="0"/>
                <a:ea typeface="游ゴシック Light" panose="020B0300000000000000" pitchFamily="34" charset="-128"/>
                <a:cs typeface="Times New Roman" panose="02020603050405020304" pitchFamily="18" charset="0"/>
              </a:rPr>
              <a:t>Dokumen</a:t>
            </a:r>
            <a:r>
              <a:rPr lang="en-US" sz="3000" b="1" kern="100" dirty="0">
                <a:latin typeface="Times New Roman" panose="02020603050405020304" pitchFamily="18" charset="0"/>
                <a:ea typeface="游ゴシック Light" panose="020B0300000000000000" pitchFamily="34" charset="-128"/>
                <a:cs typeface="Times New Roman" panose="02020603050405020304" pitchFamily="18" charset="0"/>
              </a:rPr>
              <a:t> </a:t>
            </a:r>
            <a:r>
              <a:rPr lang="en-US" sz="3000" b="1" kern="100" dirty="0" err="1">
                <a:latin typeface="Times New Roman" panose="02020603050405020304" pitchFamily="18" charset="0"/>
                <a:ea typeface="游ゴシック Light" panose="020B0300000000000000" pitchFamily="34" charset="-128"/>
                <a:cs typeface="Times New Roman" panose="02020603050405020304" pitchFamily="18" charset="0"/>
              </a:rPr>
              <a:t>Histori</a:t>
            </a:r>
            <a:endParaRPr lang="en-US" sz="3000" b="1" kern="100" dirty="0">
              <a:latin typeface="Times New Roman" panose="02020603050405020304" pitchFamily="18" charset="0"/>
              <a:ea typeface="游ゴシック Light" panose="020B0300000000000000" pitchFamily="34" charset="-128"/>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946181345"/>
              </p:ext>
            </p:extLst>
          </p:nvPr>
        </p:nvGraphicFramePr>
        <p:xfrm>
          <a:off x="1549659" y="3806376"/>
          <a:ext cx="5878556" cy="482854"/>
        </p:xfrm>
        <a:graphic>
          <a:graphicData uri="http://schemas.openxmlformats.org/drawingml/2006/table">
            <a:tbl>
              <a:tblPr firstRow="1" firstCol="1" bandRow="1"/>
              <a:tblGrid>
                <a:gridCol w="856823">
                  <a:extLst>
                    <a:ext uri="{9D8B030D-6E8A-4147-A177-3AD203B41FA5}">
                      <a16:colId xmlns:a16="http://schemas.microsoft.com/office/drawing/2014/main" val="20000"/>
                    </a:ext>
                  </a:extLst>
                </a:gridCol>
                <a:gridCol w="488014">
                  <a:extLst>
                    <a:ext uri="{9D8B030D-6E8A-4147-A177-3AD203B41FA5}">
                      <a16:colId xmlns:a16="http://schemas.microsoft.com/office/drawing/2014/main" val="20001"/>
                    </a:ext>
                  </a:extLst>
                </a:gridCol>
                <a:gridCol w="2853003">
                  <a:extLst>
                    <a:ext uri="{9D8B030D-6E8A-4147-A177-3AD203B41FA5}">
                      <a16:colId xmlns:a16="http://schemas.microsoft.com/office/drawing/2014/main" val="20002"/>
                    </a:ext>
                  </a:extLst>
                </a:gridCol>
                <a:gridCol w="1680716">
                  <a:extLst>
                    <a:ext uri="{9D8B030D-6E8A-4147-A177-3AD203B41FA5}">
                      <a16:colId xmlns:a16="http://schemas.microsoft.com/office/drawing/2014/main" val="20003"/>
                    </a:ext>
                  </a:extLst>
                </a:gridCol>
              </a:tblGrid>
              <a:tr h="0">
                <a:tc>
                  <a:txBody>
                    <a:bodyPr/>
                    <a:lstStyle/>
                    <a:p>
                      <a:pPr marL="0" marR="0" algn="ctr">
                        <a:lnSpc>
                          <a:spcPct val="150000"/>
                        </a:lnSpc>
                        <a:spcBef>
                          <a:spcPts val="0"/>
                        </a:spcBef>
                        <a:spcAft>
                          <a:spcPts val="0"/>
                        </a:spcAft>
                      </a:pPr>
                      <a:r>
                        <a:rPr lang="en-US" sz="12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Tanggal</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Versi</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Dokumen Revisi Deskripsi</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Dokumen Author</a:t>
                      </a:r>
                      <a:endPar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ctr">
                        <a:lnSpc>
                          <a:spcPct val="150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20/11/2023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Inisialisasi</a:t>
                      </a:r>
                      <a:r>
                        <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Dokumen</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Andri</a:t>
                      </a:r>
                      <a:r>
                        <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Firman</a:t>
                      </a:r>
                      <a:r>
                        <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Saputra</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49975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472611"/>
          </a:xfrm>
        </p:spPr>
        <p:txBody>
          <a:bodyPr/>
          <a:lstStyle/>
          <a:p>
            <a:pPr>
              <a:lnSpc>
                <a:spcPct val="150000"/>
              </a:lnSpc>
            </a:pP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User Flow – </a:t>
            </a:r>
            <a:r>
              <a:rPr lang="en-US"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pic>
        <p:nvPicPr>
          <p:cNvPr id="5" name="Picture 4">
            <a:extLst>
              <a:ext uri="{FF2B5EF4-FFF2-40B4-BE49-F238E27FC236}">
                <a16:creationId xmlns:a16="http://schemas.microsoft.com/office/drawing/2014/main" id="{EDAD8C2D-D7C4-6A39-C138-A01299AE46A5}"/>
              </a:ext>
            </a:extLst>
          </p:cNvPr>
          <p:cNvPicPr>
            <a:picLocks noChangeAspect="1"/>
          </p:cNvPicPr>
          <p:nvPr/>
        </p:nvPicPr>
        <p:blipFill>
          <a:blip r:embed="rId2"/>
          <a:stretch>
            <a:fillRect/>
          </a:stretch>
        </p:blipFill>
        <p:spPr>
          <a:xfrm>
            <a:off x="0" y="1491086"/>
            <a:ext cx="9144000" cy="2161328"/>
          </a:xfrm>
          <a:prstGeom prst="rect">
            <a:avLst/>
          </a:prstGeom>
        </p:spPr>
      </p:pic>
    </p:spTree>
    <p:extLst>
      <p:ext uri="{BB962C8B-B14F-4D97-AF65-F5344CB8AC3E}">
        <p14:creationId xmlns:p14="http://schemas.microsoft.com/office/powerpoint/2010/main" val="1614132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29" y="0"/>
            <a:ext cx="8520600" cy="493160"/>
          </a:xfrm>
        </p:spPr>
        <p:txBody>
          <a:bodyPr/>
          <a:lstStyle/>
          <a:p>
            <a:pPr>
              <a:lnSpc>
                <a:spcPct val="150000"/>
              </a:lnSpc>
            </a:pP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User Flow – </a:t>
            </a:r>
            <a:r>
              <a:rPr lang="en-US"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Dosen</a:t>
            </a:r>
            <a: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pic>
        <p:nvPicPr>
          <p:cNvPr id="5" name="Picture 4">
            <a:extLst>
              <a:ext uri="{FF2B5EF4-FFF2-40B4-BE49-F238E27FC236}">
                <a16:creationId xmlns:a16="http://schemas.microsoft.com/office/drawing/2014/main" id="{F6C0E325-3B0E-0B57-CA29-03320C0DE58C}"/>
              </a:ext>
            </a:extLst>
          </p:cNvPr>
          <p:cNvPicPr>
            <a:picLocks noChangeAspect="1"/>
          </p:cNvPicPr>
          <p:nvPr/>
        </p:nvPicPr>
        <p:blipFill>
          <a:blip r:embed="rId2"/>
          <a:stretch>
            <a:fillRect/>
          </a:stretch>
        </p:blipFill>
        <p:spPr>
          <a:xfrm>
            <a:off x="0" y="1491086"/>
            <a:ext cx="9144000" cy="2161328"/>
          </a:xfrm>
          <a:prstGeom prst="rect">
            <a:avLst/>
          </a:prstGeom>
        </p:spPr>
      </p:pic>
    </p:spTree>
    <p:extLst>
      <p:ext uri="{BB962C8B-B14F-4D97-AF65-F5344CB8AC3E}">
        <p14:creationId xmlns:p14="http://schemas.microsoft.com/office/powerpoint/2010/main" val="971242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055" y="0"/>
            <a:ext cx="8520600" cy="421240"/>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Gambar</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Rangka</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sp>
        <p:nvSpPr>
          <p:cNvPr id="4" name="Rectangle 3"/>
          <p:cNvSpPr/>
          <p:nvPr/>
        </p:nvSpPr>
        <p:spPr>
          <a:xfrm>
            <a:off x="250055" y="493159"/>
            <a:ext cx="4448397" cy="376834"/>
          </a:xfrm>
          <a:prstGeom prst="rect">
            <a:avLst/>
          </a:prstGeom>
        </p:spPr>
        <p:txBody>
          <a:bodyPr wrap="none">
            <a:spAutoFit/>
          </a:bodyPr>
          <a:lstStyle/>
          <a:p>
            <a:pPr algn="just">
              <a:lnSpc>
                <a:spcPct val="150000"/>
              </a:lnSpc>
            </a:pPr>
            <a:r>
              <a:rPr lang="en-US" kern="100" dirty="0" err="1">
                <a:latin typeface="Times New Roman" panose="02020603050405020304" pitchFamily="18" charset="0"/>
                <a:ea typeface="Calibri" panose="020F0502020204030204" pitchFamily="34" charset="0"/>
                <a:cs typeface="Times New Roman" panose="02020603050405020304" pitchFamily="18" charset="0"/>
              </a:rPr>
              <a:t>Membuat</a:t>
            </a:r>
            <a:r>
              <a:rPr lang="en-US" kern="100" dirty="0">
                <a:latin typeface="Times New Roman" panose="02020603050405020304" pitchFamily="18" charset="0"/>
                <a:ea typeface="Calibri" panose="020F0502020204030204" pitchFamily="34" charset="0"/>
                <a:cs typeface="Times New Roman" panose="02020603050405020304" pitchFamily="18" charset="0"/>
              </a:rPr>
              <a:t> crazy’s eight di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atas</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kertas</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berdasarkan</a:t>
            </a:r>
            <a:r>
              <a:rPr lang="en-US" kern="100" dirty="0">
                <a:latin typeface="Times New Roman" panose="02020603050405020304" pitchFamily="18" charset="0"/>
                <a:ea typeface="Calibri" panose="020F0502020204030204" pitchFamily="34" charset="0"/>
                <a:cs typeface="Times New Roman" panose="02020603050405020304" pitchFamily="18" charset="0"/>
              </a:rPr>
              <a:t> user flow</a:t>
            </a: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l="3926" t="10533" r="7332" b="43047"/>
          <a:stretch/>
        </p:blipFill>
        <p:spPr bwMode="auto">
          <a:xfrm>
            <a:off x="218918" y="941912"/>
            <a:ext cx="4479534" cy="2113911"/>
          </a:xfrm>
          <a:prstGeom prst="rect">
            <a:avLst/>
          </a:prstGeom>
          <a:noFill/>
          <a:ln>
            <a:noFill/>
          </a:ln>
          <a:extLst>
            <a:ext uri="{53640926-AAD7-44D8-BBD7-CCE9431645EC}">
              <a14:shadowObscured xmlns:a14="http://schemas.microsoft.com/office/drawing/2010/main"/>
            </a:ext>
          </a:extLst>
        </p:spPr>
      </p:pic>
      <p:pic>
        <p:nvPicPr>
          <p:cNvPr id="6" name="Picture 5"/>
          <p:cNvPicPr/>
          <p:nvPr/>
        </p:nvPicPr>
        <p:blipFill rotWithShape="1">
          <a:blip r:embed="rId3" cstate="print">
            <a:extLst>
              <a:ext uri="{28A0092B-C50C-407E-A947-70E740481C1C}">
                <a14:useLocalDpi xmlns:a14="http://schemas.microsoft.com/office/drawing/2010/main" val="0"/>
              </a:ext>
            </a:extLst>
          </a:blip>
          <a:srcRect l="4458" t="6239" r="4458" b="38157"/>
          <a:stretch/>
        </p:blipFill>
        <p:spPr bwMode="auto">
          <a:xfrm>
            <a:off x="4729589" y="2955647"/>
            <a:ext cx="4109663" cy="2113911"/>
          </a:xfrm>
          <a:prstGeom prst="rect">
            <a:avLst/>
          </a:prstGeom>
          <a:noFill/>
          <a:ln>
            <a:noFill/>
          </a:ln>
          <a:extLst>
            <a:ext uri="{53640926-AAD7-44D8-BBD7-CCE9431645EC}">
              <a14:shadowObscured xmlns:a14="http://schemas.microsoft.com/office/drawing/2010/main"/>
            </a:ext>
          </a:extLst>
        </p:spPr>
      </p:pic>
      <p:sp>
        <p:nvSpPr>
          <p:cNvPr id="7" name="Title 1"/>
          <p:cNvSpPr txBox="1">
            <a:spLocks/>
          </p:cNvSpPr>
          <p:nvPr/>
        </p:nvSpPr>
        <p:spPr>
          <a:xfrm>
            <a:off x="1212350" y="3055823"/>
            <a:ext cx="2152385" cy="4212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lnSpc>
                <a:spcPct val="150000"/>
              </a:lnSpc>
            </a:pP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endParaRPr lang="en-US" sz="3000" dirty="0"/>
          </a:p>
        </p:txBody>
      </p:sp>
      <p:sp>
        <p:nvSpPr>
          <p:cNvPr id="8" name="Title 1"/>
          <p:cNvSpPr txBox="1">
            <a:spLocks/>
          </p:cNvSpPr>
          <p:nvPr/>
        </p:nvSpPr>
        <p:spPr>
          <a:xfrm>
            <a:off x="5895654" y="2504673"/>
            <a:ext cx="2152385" cy="4212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lnSpc>
                <a:spcPct val="150000"/>
              </a:lnSpc>
            </a:pP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Dosen</a:t>
            </a:r>
            <a:endParaRPr lang="en-US" sz="3000" dirty="0"/>
          </a:p>
        </p:txBody>
      </p:sp>
    </p:spTree>
    <p:extLst>
      <p:ext uri="{BB962C8B-B14F-4D97-AF65-F5344CB8AC3E}">
        <p14:creationId xmlns:p14="http://schemas.microsoft.com/office/powerpoint/2010/main" val="2514851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603" y="0"/>
            <a:ext cx="8520600" cy="400692"/>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Wireframe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pic>
        <p:nvPicPr>
          <p:cNvPr id="21" name="Picture 2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604" y="726401"/>
            <a:ext cx="3222610" cy="1729124"/>
          </a:xfrm>
          <a:prstGeom prst="rect">
            <a:avLst/>
          </a:prstGeom>
          <a:noFill/>
          <a:ln>
            <a:noFill/>
          </a:ln>
        </p:spPr>
      </p:pic>
      <p:sp>
        <p:nvSpPr>
          <p:cNvPr id="6" name="Rectangle 5"/>
          <p:cNvSpPr/>
          <p:nvPr/>
        </p:nvSpPr>
        <p:spPr>
          <a:xfrm>
            <a:off x="1228525" y="2371271"/>
            <a:ext cx="1306768"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Login</a:t>
            </a:r>
            <a:endParaRPr lang="en-US" dirty="0"/>
          </a:p>
        </p:txBody>
      </p:sp>
      <p:pic>
        <p:nvPicPr>
          <p:cNvPr id="23" name="Picture 2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9701" y="698786"/>
            <a:ext cx="3161502" cy="1756739"/>
          </a:xfrm>
          <a:prstGeom prst="rect">
            <a:avLst/>
          </a:prstGeom>
          <a:noFill/>
          <a:ln>
            <a:noFill/>
          </a:ln>
        </p:spPr>
      </p:pic>
      <p:sp>
        <p:nvSpPr>
          <p:cNvPr id="7" name="Rectangle 6"/>
          <p:cNvSpPr/>
          <p:nvPr/>
        </p:nvSpPr>
        <p:spPr>
          <a:xfrm>
            <a:off x="6333449" y="2455525"/>
            <a:ext cx="1754006"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Absen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Jalan</a:t>
            </a:r>
            <a:endParaRPr lang="en-US" dirty="0"/>
          </a:p>
        </p:txBody>
      </p:sp>
      <p:pic>
        <p:nvPicPr>
          <p:cNvPr id="25" name="Picture 2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0603" y="2788446"/>
            <a:ext cx="3222611" cy="1657994"/>
          </a:xfrm>
          <a:prstGeom prst="rect">
            <a:avLst/>
          </a:prstGeom>
          <a:noFill/>
          <a:ln>
            <a:noFill/>
          </a:ln>
        </p:spPr>
      </p:pic>
      <p:sp>
        <p:nvSpPr>
          <p:cNvPr id="8" name="Rectangle 7"/>
          <p:cNvSpPr/>
          <p:nvPr/>
        </p:nvSpPr>
        <p:spPr>
          <a:xfrm>
            <a:off x="812544" y="4423832"/>
            <a:ext cx="2138727"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Buat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Absen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Jalan</a:t>
            </a:r>
            <a:endParaRPr lang="en-US" dirty="0"/>
          </a:p>
        </p:txBody>
      </p:sp>
      <p:pic>
        <p:nvPicPr>
          <p:cNvPr id="27" name="Picture 2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29701" y="2892187"/>
            <a:ext cx="3199200" cy="1531645"/>
          </a:xfrm>
          <a:prstGeom prst="rect">
            <a:avLst/>
          </a:prstGeom>
          <a:noFill/>
          <a:ln>
            <a:noFill/>
          </a:ln>
        </p:spPr>
      </p:pic>
      <p:sp>
        <p:nvSpPr>
          <p:cNvPr id="9" name="Rectangle 8"/>
          <p:cNvSpPr/>
          <p:nvPr/>
        </p:nvSpPr>
        <p:spPr>
          <a:xfrm>
            <a:off x="5827314" y="4366152"/>
            <a:ext cx="2803973"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Tunggu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Konfirmasi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Dosen</a:t>
            </a:r>
            <a:endParaRPr lang="en-US" dirty="0"/>
          </a:p>
        </p:txBody>
      </p:sp>
    </p:spTree>
    <p:extLst>
      <p:ext uri="{BB962C8B-B14F-4D97-AF65-F5344CB8AC3E}">
        <p14:creationId xmlns:p14="http://schemas.microsoft.com/office/powerpoint/2010/main" val="2600135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29" y="0"/>
            <a:ext cx="8520600" cy="503434"/>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Wireframe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329" y="616451"/>
            <a:ext cx="3181514" cy="1613042"/>
          </a:xfrm>
          <a:prstGeom prst="rect">
            <a:avLst/>
          </a:prstGeom>
          <a:noFill/>
          <a:ln>
            <a:noFill/>
          </a:ln>
        </p:spPr>
      </p:pic>
      <p:sp>
        <p:nvSpPr>
          <p:cNvPr id="4" name="Rectangle 3"/>
          <p:cNvSpPr/>
          <p:nvPr/>
        </p:nvSpPr>
        <p:spPr>
          <a:xfrm>
            <a:off x="750464" y="2188621"/>
            <a:ext cx="2201244"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Kode</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Pembayaran</a:t>
            </a:r>
            <a:endParaRPr lang="en-US" dirty="0"/>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1883" y="616452"/>
            <a:ext cx="3089046" cy="1613042"/>
          </a:xfrm>
          <a:prstGeom prst="rect">
            <a:avLst/>
          </a:prstGeom>
          <a:noFill/>
          <a:ln>
            <a:noFill/>
          </a:ln>
        </p:spPr>
      </p:pic>
      <p:sp>
        <p:nvSpPr>
          <p:cNvPr id="6" name="Rectangle 5"/>
          <p:cNvSpPr/>
          <p:nvPr/>
        </p:nvSpPr>
        <p:spPr>
          <a:xfrm>
            <a:off x="6162233" y="2188621"/>
            <a:ext cx="2148345"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Scan QR </a:t>
            </a:r>
            <a:r>
              <a:rPr lang="en-US" dirty="0" err="1">
                <a:latin typeface="Times New Roman" panose="02020603050405020304" pitchFamily="18" charset="0"/>
                <a:ea typeface="Calibri" panose="020F0502020204030204" pitchFamily="34" charset="0"/>
              </a:rPr>
              <a:t>Absensi</a:t>
            </a:r>
            <a:endParaRPr lang="en-US" dirty="0"/>
          </a:p>
        </p:txBody>
      </p:sp>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329" y="2719588"/>
            <a:ext cx="3181514" cy="1780494"/>
          </a:xfrm>
          <a:prstGeom prst="rect">
            <a:avLst/>
          </a:prstGeom>
          <a:noFill/>
          <a:ln>
            <a:noFill/>
          </a:ln>
        </p:spPr>
      </p:pic>
      <p:sp>
        <p:nvSpPr>
          <p:cNvPr id="8" name="Rectangle 7"/>
          <p:cNvSpPr/>
          <p:nvPr/>
        </p:nvSpPr>
        <p:spPr>
          <a:xfrm>
            <a:off x="799355" y="4466644"/>
            <a:ext cx="2103461"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Absensi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Berhasil</a:t>
            </a:r>
            <a:endParaRPr lang="en-US" dirty="0"/>
          </a:p>
        </p:txBody>
      </p:sp>
      <p:pic>
        <p:nvPicPr>
          <p:cNvPr id="9" name="Picture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91883" y="2784711"/>
            <a:ext cx="3089046" cy="1715372"/>
          </a:xfrm>
          <a:prstGeom prst="rect">
            <a:avLst/>
          </a:prstGeom>
          <a:noFill/>
          <a:ln>
            <a:noFill/>
          </a:ln>
        </p:spPr>
      </p:pic>
      <p:sp>
        <p:nvSpPr>
          <p:cNvPr id="10" name="Rectangle 9"/>
          <p:cNvSpPr/>
          <p:nvPr/>
        </p:nvSpPr>
        <p:spPr>
          <a:xfrm>
            <a:off x="6117348" y="4425552"/>
            <a:ext cx="2238113"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Detail </a:t>
            </a:r>
            <a:r>
              <a:rPr lang="en-US" dirty="0" err="1">
                <a:latin typeface="Times New Roman" panose="02020603050405020304" pitchFamily="18" charset="0"/>
                <a:ea typeface="Calibri" panose="020F0502020204030204" pitchFamily="34" charset="0"/>
              </a:rPr>
              <a:t>Absen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Jalan</a:t>
            </a:r>
            <a:endParaRPr lang="en-US" dirty="0"/>
          </a:p>
        </p:txBody>
      </p:sp>
    </p:spTree>
    <p:extLst>
      <p:ext uri="{BB962C8B-B14F-4D97-AF65-F5344CB8AC3E}">
        <p14:creationId xmlns:p14="http://schemas.microsoft.com/office/powerpoint/2010/main" val="3474548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523" y="0"/>
            <a:ext cx="8520600" cy="452063"/>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Wireframe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Dosen</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523" y="603112"/>
            <a:ext cx="2821917" cy="1688026"/>
          </a:xfrm>
          <a:prstGeom prst="rect">
            <a:avLst/>
          </a:prstGeom>
          <a:noFill/>
          <a:ln>
            <a:noFill/>
          </a:ln>
        </p:spPr>
      </p:pic>
      <p:sp>
        <p:nvSpPr>
          <p:cNvPr id="4" name="Rectangle 3"/>
          <p:cNvSpPr/>
          <p:nvPr/>
        </p:nvSpPr>
        <p:spPr>
          <a:xfrm>
            <a:off x="1100097" y="2288298"/>
            <a:ext cx="1306768"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Login</a:t>
            </a:r>
            <a:endParaRPr lang="en-US" dirty="0"/>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4351" y="603113"/>
            <a:ext cx="3078772" cy="1685186"/>
          </a:xfrm>
          <a:prstGeom prst="rect">
            <a:avLst/>
          </a:prstGeom>
          <a:noFill/>
          <a:ln>
            <a:noFill/>
          </a:ln>
        </p:spPr>
      </p:pic>
      <p:sp>
        <p:nvSpPr>
          <p:cNvPr id="6" name="Rectangle 5"/>
          <p:cNvSpPr/>
          <p:nvPr/>
        </p:nvSpPr>
        <p:spPr>
          <a:xfrm>
            <a:off x="6194261" y="2285460"/>
            <a:ext cx="2258952"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Absen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Jalan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Dosen</a:t>
            </a:r>
            <a:endParaRPr lang="en-US" dirty="0"/>
          </a:p>
        </p:txBody>
      </p:sp>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523" y="2873699"/>
            <a:ext cx="2821917" cy="1592497"/>
          </a:xfrm>
          <a:prstGeom prst="rect">
            <a:avLst/>
          </a:prstGeom>
          <a:noFill/>
          <a:ln>
            <a:noFill/>
          </a:ln>
        </p:spPr>
      </p:pic>
      <p:sp>
        <p:nvSpPr>
          <p:cNvPr id="8" name="Rectangle 7"/>
          <p:cNvSpPr/>
          <p:nvPr/>
        </p:nvSpPr>
        <p:spPr>
          <a:xfrm>
            <a:off x="206422" y="4466196"/>
            <a:ext cx="3094117"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Detail </a:t>
            </a:r>
            <a:r>
              <a:rPr lang="en-US" dirty="0" err="1">
                <a:latin typeface="Times New Roman" panose="02020603050405020304" pitchFamily="18" charset="0"/>
                <a:ea typeface="Calibri" panose="020F0502020204030204" pitchFamily="34" charset="0"/>
              </a:rPr>
              <a:t>Mahasiswa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Absen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Jalan</a:t>
            </a:r>
            <a:endParaRPr lang="en-US" dirty="0"/>
          </a:p>
        </p:txBody>
      </p:sp>
      <p:pic>
        <p:nvPicPr>
          <p:cNvPr id="9" name="Picture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84351" y="2747689"/>
            <a:ext cx="3078772" cy="1718508"/>
          </a:xfrm>
          <a:prstGeom prst="rect">
            <a:avLst/>
          </a:prstGeom>
          <a:noFill/>
          <a:ln>
            <a:noFill/>
          </a:ln>
        </p:spPr>
      </p:pic>
      <p:sp>
        <p:nvSpPr>
          <p:cNvPr id="10" name="Rectangle 9"/>
          <p:cNvSpPr/>
          <p:nvPr/>
        </p:nvSpPr>
        <p:spPr>
          <a:xfrm>
            <a:off x="6249564" y="4466195"/>
            <a:ext cx="2148345"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Scan QR </a:t>
            </a:r>
            <a:r>
              <a:rPr lang="en-US" dirty="0" err="1">
                <a:latin typeface="Times New Roman" panose="02020603050405020304" pitchFamily="18" charset="0"/>
                <a:ea typeface="Calibri" panose="020F0502020204030204" pitchFamily="34" charset="0"/>
              </a:rPr>
              <a:t>Absensi</a:t>
            </a:r>
            <a:endParaRPr lang="en-US" dirty="0"/>
          </a:p>
        </p:txBody>
      </p:sp>
    </p:spTree>
    <p:extLst>
      <p:ext uri="{BB962C8B-B14F-4D97-AF65-F5344CB8AC3E}">
        <p14:creationId xmlns:p14="http://schemas.microsoft.com/office/powerpoint/2010/main" val="2090563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958" y="0"/>
            <a:ext cx="8520600" cy="441789"/>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Wireframe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Dosen</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4140" y="1085995"/>
            <a:ext cx="4810235" cy="2551056"/>
          </a:xfrm>
          <a:prstGeom prst="rect">
            <a:avLst/>
          </a:prstGeom>
          <a:noFill/>
          <a:ln>
            <a:noFill/>
          </a:ln>
        </p:spPr>
      </p:pic>
      <p:sp>
        <p:nvSpPr>
          <p:cNvPr id="4" name="Rectangle 3"/>
          <p:cNvSpPr/>
          <p:nvPr/>
        </p:nvSpPr>
        <p:spPr>
          <a:xfrm>
            <a:off x="3417526" y="3637051"/>
            <a:ext cx="2103461"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Halaman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Absensi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Berhasil</a:t>
            </a:r>
            <a:endParaRPr lang="en-US" dirty="0"/>
          </a:p>
        </p:txBody>
      </p:sp>
    </p:spTree>
    <p:extLst>
      <p:ext uri="{BB962C8B-B14F-4D97-AF65-F5344CB8AC3E}">
        <p14:creationId xmlns:p14="http://schemas.microsoft.com/office/powerpoint/2010/main" val="3601985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604" y="0"/>
            <a:ext cx="8520600" cy="482885"/>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604" y="635521"/>
            <a:ext cx="3599815" cy="2023110"/>
          </a:xfrm>
          <a:prstGeom prst="rect">
            <a:avLst/>
          </a:prstGeom>
          <a:noFill/>
          <a:ln>
            <a:noFill/>
          </a:ln>
        </p:spPr>
      </p:pic>
      <p:sp>
        <p:nvSpPr>
          <p:cNvPr id="5" name="Rectangle 4"/>
          <p:cNvSpPr/>
          <p:nvPr/>
        </p:nvSpPr>
        <p:spPr>
          <a:xfrm>
            <a:off x="3870418" y="635521"/>
            <a:ext cx="4920785" cy="1894493"/>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Login: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pertama</a:t>
            </a:r>
            <a:r>
              <a:rPr lang="en-US" sz="1600" dirty="0">
                <a:latin typeface="Times New Roman" panose="02020603050405020304" pitchFamily="18" charset="0"/>
                <a:ea typeface="Calibri" panose="020F0502020204030204" pitchFamily="34" charset="0"/>
              </a:rPr>
              <a:t> di </a:t>
            </a:r>
            <a:r>
              <a:rPr lang="en-US" sz="1600" dirty="0" err="1">
                <a:latin typeface="Times New Roman" panose="02020603050405020304" pitchFamily="18" charset="0"/>
                <a:ea typeface="Calibri" panose="020F0502020204030204" pitchFamily="34" charset="0"/>
              </a:rPr>
              <a:t>akses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melakukan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Pengguna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harus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memasukan</a:t>
            </a:r>
            <a:r>
              <a:rPr lang="en-US" sz="1600" dirty="0">
                <a:latin typeface="Times New Roman" panose="02020603050405020304" pitchFamily="18" charset="0"/>
                <a:ea typeface="Calibri" panose="020F0502020204030204" pitchFamily="34" charset="0"/>
              </a:rPr>
              <a:t> NIM </a:t>
            </a:r>
            <a:r>
              <a:rPr lang="en-US" sz="1600" dirty="0" err="1">
                <a:latin typeface="Times New Roman" panose="02020603050405020304" pitchFamily="18" charset="0"/>
                <a:ea typeface="Calibri" panose="020F0502020204030204" pitchFamily="34" charset="0"/>
              </a:rPr>
              <a:t>bagi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NID </a:t>
            </a:r>
            <a:r>
              <a:rPr lang="en-US" sz="1600" dirty="0" err="1">
                <a:latin typeface="Times New Roman" panose="02020603050405020304" pitchFamily="18" charset="0"/>
                <a:ea typeface="Calibri" panose="020F0502020204030204" pitchFamily="34" charset="0"/>
              </a:rPr>
              <a:t>bagi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dosen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memasukkan</a:t>
            </a:r>
            <a:r>
              <a:rPr lang="en-US" sz="1600" dirty="0">
                <a:latin typeface="Times New Roman" panose="02020603050405020304" pitchFamily="18" charset="0"/>
                <a:ea typeface="Calibri" panose="020F0502020204030204" pitchFamily="34" charset="0"/>
              </a:rPr>
              <a:t> password </a:t>
            </a:r>
            <a:r>
              <a:rPr lang="en-US" sz="1600" dirty="0" err="1">
                <a:latin typeface="Times New Roman" panose="02020603050405020304" pitchFamily="18" charset="0"/>
                <a:ea typeface="Calibri" panose="020F0502020204030204" pitchFamily="34" charset="0"/>
              </a:rPr>
              <a:t>sesuai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dengan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akun</a:t>
            </a:r>
            <a:r>
              <a:rPr lang="en-US" sz="1600" dirty="0">
                <a:latin typeface="Times New Roman" panose="02020603050405020304" pitchFamily="18" charset="0"/>
                <a:ea typeface="Calibri" panose="020F0502020204030204" pitchFamily="34" charset="0"/>
              </a:rPr>
              <a:t> My UNPAM.</a:t>
            </a:r>
            <a:endParaRPr lang="en-US" sz="180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034" y="2811267"/>
            <a:ext cx="3599815" cy="2026285"/>
          </a:xfrm>
          <a:prstGeom prst="rect">
            <a:avLst/>
          </a:prstGeom>
          <a:noFill/>
          <a:ln>
            <a:noFill/>
          </a:ln>
        </p:spPr>
      </p:pic>
      <p:sp>
        <p:nvSpPr>
          <p:cNvPr id="8" name="Rectangle 7"/>
          <p:cNvSpPr/>
          <p:nvPr/>
        </p:nvSpPr>
        <p:spPr>
          <a:xfrm>
            <a:off x="3918849" y="3043720"/>
            <a:ext cx="4872354" cy="1200329"/>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berisi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daftar</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pernah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dilakukan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bisa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membuat</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dengan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menekan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tombol</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buat</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a:t>
            </a:r>
            <a:endParaRPr lang="en-US" sz="1800" dirty="0"/>
          </a:p>
        </p:txBody>
      </p:sp>
    </p:spTree>
    <p:extLst>
      <p:ext uri="{BB962C8B-B14F-4D97-AF65-F5344CB8AC3E}">
        <p14:creationId xmlns:p14="http://schemas.microsoft.com/office/powerpoint/2010/main" val="1264288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411" y="0"/>
            <a:ext cx="8520600" cy="493160"/>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411" y="582562"/>
            <a:ext cx="3599815" cy="2026285"/>
          </a:xfrm>
          <a:prstGeom prst="rect">
            <a:avLst/>
          </a:prstGeom>
          <a:noFill/>
          <a:ln>
            <a:noFill/>
          </a:ln>
        </p:spPr>
      </p:pic>
      <p:sp>
        <p:nvSpPr>
          <p:cNvPr id="5" name="Rectangle 4"/>
          <p:cNvSpPr/>
          <p:nvPr/>
        </p:nvSpPr>
        <p:spPr>
          <a:xfrm>
            <a:off x="3869882" y="582562"/>
            <a:ext cx="4914521" cy="1569660"/>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Buat</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membuat</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harus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memasukkan</a:t>
            </a:r>
            <a:r>
              <a:rPr lang="en-US" sz="1600" dirty="0">
                <a:latin typeface="Times New Roman" panose="02020603050405020304" pitchFamily="18" charset="0"/>
                <a:ea typeface="Calibri" panose="020F0502020204030204" pitchFamily="34" charset="0"/>
              </a:rPr>
              <a:t> semester </a:t>
            </a:r>
            <a:r>
              <a:rPr lang="en-US" sz="1600" dirty="0" err="1">
                <a:latin typeface="Times New Roman" panose="02020603050405020304" pitchFamily="18" charset="0"/>
                <a:ea typeface="Calibri" panose="020F0502020204030204" pitchFamily="34" charset="0"/>
              </a:rPr>
              <a:t>terlebih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dahulu</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mengisi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mata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kuliah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dosen</a:t>
            </a:r>
            <a:r>
              <a:rPr lang="en-US" sz="1600" dirty="0">
                <a:latin typeface="Times New Roman" panose="02020603050405020304" pitchFamily="18" charset="0"/>
                <a:ea typeface="Calibri" panose="020F0502020204030204" pitchFamily="34" charset="0"/>
              </a:rPr>
              <a:t>.</a:t>
            </a:r>
            <a:endParaRPr lang="en-US" sz="180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411" y="2853150"/>
            <a:ext cx="3599815" cy="2026285"/>
          </a:xfrm>
          <a:prstGeom prst="rect">
            <a:avLst/>
          </a:prstGeom>
          <a:noFill/>
          <a:ln>
            <a:noFill/>
          </a:ln>
        </p:spPr>
      </p:pic>
      <p:sp>
        <p:nvSpPr>
          <p:cNvPr id="8" name="Rectangle 7"/>
          <p:cNvSpPr/>
          <p:nvPr/>
        </p:nvSpPr>
        <p:spPr>
          <a:xfrm>
            <a:off x="3788226" y="2955892"/>
            <a:ext cx="4920785" cy="1569660"/>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Tunggu</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Konfirmasi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Dosen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berisi</a:t>
            </a:r>
            <a:r>
              <a:rPr lang="en-US" sz="1600" dirty="0">
                <a:latin typeface="Times New Roman" panose="02020603050405020304" pitchFamily="18" charset="0"/>
                <a:ea typeface="Calibri" panose="020F0502020204030204" pitchFamily="34" charset="0"/>
              </a:rPr>
              <a:t> detail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mengonfirmasi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dosen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tekan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tombol</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hubungi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membatalkan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tekan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tombol</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batalkan</a:t>
            </a:r>
            <a:r>
              <a:rPr lang="en-US" sz="1600" dirty="0">
                <a:latin typeface="Times New Roman" panose="02020603050405020304" pitchFamily="18" charset="0"/>
                <a:ea typeface="Calibri" panose="020F0502020204030204" pitchFamily="34" charset="0"/>
              </a:rPr>
              <a:t>.</a:t>
            </a:r>
            <a:endParaRPr lang="en-US" sz="1800" dirty="0"/>
          </a:p>
        </p:txBody>
      </p:sp>
    </p:spTree>
    <p:extLst>
      <p:ext uri="{BB962C8B-B14F-4D97-AF65-F5344CB8AC3E}">
        <p14:creationId xmlns:p14="http://schemas.microsoft.com/office/powerpoint/2010/main" val="2877982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29" y="0"/>
            <a:ext cx="8520600" cy="472611"/>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329" y="572288"/>
            <a:ext cx="3599815" cy="2026285"/>
          </a:xfrm>
          <a:prstGeom prst="rect">
            <a:avLst/>
          </a:prstGeom>
          <a:noFill/>
          <a:ln>
            <a:noFill/>
          </a:ln>
        </p:spPr>
      </p:pic>
      <p:sp>
        <p:nvSpPr>
          <p:cNvPr id="5" name="Rectangle 4"/>
          <p:cNvSpPr/>
          <p:nvPr/>
        </p:nvSpPr>
        <p:spPr>
          <a:xfrm>
            <a:off x="3860144" y="572288"/>
            <a:ext cx="4920785"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berisi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beberapa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metode</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a:t>
            </a:r>
            <a:endParaRPr lang="en-US" sz="180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328" y="2853151"/>
            <a:ext cx="3599815" cy="2026285"/>
          </a:xfrm>
          <a:prstGeom prst="rect">
            <a:avLst/>
          </a:prstGeom>
          <a:noFill/>
          <a:ln>
            <a:noFill/>
          </a:ln>
        </p:spPr>
      </p:pic>
      <p:sp>
        <p:nvSpPr>
          <p:cNvPr id="8" name="Rectangle 7"/>
          <p:cNvSpPr/>
          <p:nvPr/>
        </p:nvSpPr>
        <p:spPr>
          <a:xfrm>
            <a:off x="3828934" y="2853151"/>
            <a:ext cx="4983204"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Kode</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 BPR: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berisi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kode</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menggunakan</a:t>
            </a:r>
            <a:r>
              <a:rPr lang="en-US" sz="1600" dirty="0">
                <a:latin typeface="Times New Roman" panose="02020603050405020304" pitchFamily="18" charset="0"/>
                <a:ea typeface="Calibri" panose="020F0502020204030204" pitchFamily="34" charset="0"/>
              </a:rPr>
              <a:t> BPR.</a:t>
            </a:r>
            <a:endParaRPr lang="en-US" sz="1800" dirty="0"/>
          </a:p>
        </p:txBody>
      </p:sp>
    </p:spTree>
    <p:extLst>
      <p:ext uri="{BB962C8B-B14F-4D97-AF65-F5344CB8AC3E}">
        <p14:creationId xmlns:p14="http://schemas.microsoft.com/office/powerpoint/2010/main" val="4136544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9" y="301502"/>
            <a:ext cx="8520600" cy="551253"/>
          </a:xfrm>
        </p:spPr>
        <p:txBody>
          <a:bodyPr/>
          <a:lstStyle/>
          <a:p>
            <a:r>
              <a:rPr lang="id-ID" sz="3000" b="1" dirty="0">
                <a:latin typeface="Times New Roman" panose="02020603050405020304" pitchFamily="18" charset="0"/>
                <a:cs typeface="Times New Roman" panose="02020603050405020304" pitchFamily="18" charset="0"/>
              </a:rPr>
              <a:t>Absen Jalan Universitas Pamulang</a:t>
            </a:r>
            <a:br>
              <a:rPr lang="en-US" sz="3000" b="1" dirty="0">
                <a:latin typeface="Times New Roman" panose="02020603050405020304" pitchFamily="18" charset="0"/>
                <a:cs typeface="Times New Roman" panose="02020603050405020304" pitchFamily="18" charset="0"/>
              </a:rPr>
            </a:br>
            <a:endParaRPr lang="en-US" sz="3000" b="1" dirty="0">
              <a:latin typeface="Times New Roman" panose="02020603050405020304" pitchFamily="18" charset="0"/>
              <a:cs typeface="Times New Roman" panose="02020603050405020304" pitchFamily="18" charset="0"/>
            </a:endParaRPr>
          </a:p>
        </p:txBody>
      </p:sp>
      <p:sp>
        <p:nvSpPr>
          <p:cNvPr id="4" name="Rectangle 3"/>
          <p:cNvSpPr/>
          <p:nvPr/>
        </p:nvSpPr>
        <p:spPr>
          <a:xfrm>
            <a:off x="452063" y="1417588"/>
            <a:ext cx="8380236" cy="2120068"/>
          </a:xfrm>
          <a:prstGeom prst="rect">
            <a:avLst/>
          </a:prstGeom>
        </p:spPr>
        <p:txBody>
          <a:bodyPr wrap="square">
            <a:spAutoFit/>
          </a:bodyPr>
          <a:lstStyle/>
          <a:p>
            <a:pPr>
              <a:lnSpc>
                <a:spcPct val="150000"/>
              </a:lnSpc>
            </a:pPr>
            <a:r>
              <a:rPr lang="id-ID" sz="1800" b="1" kern="100" dirty="0">
                <a:latin typeface="Times New Roman" panose="02020603050405020304" pitchFamily="18" charset="0"/>
                <a:ea typeface="游ゴシック Light" panose="020B0300000000000000" pitchFamily="34" charset="-128"/>
                <a:cs typeface="Times New Roman" panose="02020603050405020304" pitchFamily="18" charset="0"/>
              </a:rPr>
              <a:t>Deskripsi singkat </a:t>
            </a:r>
            <a:endParaRPr lang="en-US" sz="1800" b="1" kern="100" dirty="0">
              <a:latin typeface="Times New Roman" panose="02020603050405020304" pitchFamily="18" charset="0"/>
              <a:ea typeface="游ゴシック Light" panose="020B0300000000000000" pitchFamily="34" charset="-128"/>
              <a:cs typeface="Times New Roman" panose="02020603050405020304" pitchFamily="18" charset="0"/>
            </a:endParaRPr>
          </a:p>
          <a:p>
            <a:pPr algn="just">
              <a:lnSpc>
                <a:spcPct val="150000"/>
              </a:lnSpc>
            </a:pPr>
            <a:r>
              <a:rPr lang="id-ID" sz="1800" kern="100" dirty="0">
                <a:latin typeface="Times New Roman" panose="02020603050405020304" pitchFamily="18" charset="0"/>
                <a:ea typeface="Calibri" panose="020F0502020204030204" pitchFamily="34" charset="0"/>
                <a:cs typeface="Times New Roman" panose="02020603050405020304" pitchFamily="18" charset="0"/>
              </a:rPr>
              <a:t>Absen Jalan UNPAM adalah aplikasi inovatif yang dirancang khusus untuk mahasiswa Universitas Pamulang (UNPAM). Aplikasi ini memudahkan proses absen jalan, menghemat waktu, dan meningkatkan efisiensi dalam pencarian kelas dan dosen yang terkait dengan mata kuliah yang ingin diabsen jalankan.</a:t>
            </a: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9935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603" y="0"/>
            <a:ext cx="8520600" cy="482885"/>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603" y="633933"/>
            <a:ext cx="3599815" cy="2026285"/>
          </a:xfrm>
          <a:prstGeom prst="rect">
            <a:avLst/>
          </a:prstGeom>
          <a:noFill/>
          <a:ln>
            <a:noFill/>
          </a:ln>
        </p:spPr>
      </p:pic>
      <p:sp>
        <p:nvSpPr>
          <p:cNvPr id="5" name="Rectangle 4"/>
          <p:cNvSpPr/>
          <p:nvPr/>
        </p:nvSpPr>
        <p:spPr>
          <a:xfrm>
            <a:off x="3870418" y="911335"/>
            <a:ext cx="4920785"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Kode</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 Transfer Bank: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berisi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kode</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menggunakan</a:t>
            </a:r>
            <a:r>
              <a:rPr lang="en-US" sz="1600" dirty="0">
                <a:latin typeface="Times New Roman" panose="02020603050405020304" pitchFamily="18" charset="0"/>
                <a:ea typeface="Calibri" panose="020F0502020204030204" pitchFamily="34" charset="0"/>
              </a:rPr>
              <a:t> Transfer Bank.</a:t>
            </a:r>
            <a:endParaRPr lang="en-US" sz="180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603" y="2937620"/>
            <a:ext cx="3599815" cy="2026285"/>
          </a:xfrm>
          <a:prstGeom prst="rect">
            <a:avLst/>
          </a:prstGeom>
          <a:noFill/>
          <a:ln>
            <a:noFill/>
          </a:ln>
        </p:spPr>
      </p:pic>
      <p:sp>
        <p:nvSpPr>
          <p:cNvPr id="8" name="Rectangle 7"/>
          <p:cNvSpPr/>
          <p:nvPr/>
        </p:nvSpPr>
        <p:spPr>
          <a:xfrm>
            <a:off x="3870417" y="3119765"/>
            <a:ext cx="4920785"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Kode</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 E-Wallet: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berisi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kode</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pembayaran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menggunakan</a:t>
            </a:r>
            <a:r>
              <a:rPr lang="en-US" sz="1600" dirty="0">
                <a:latin typeface="Times New Roman" panose="02020603050405020304" pitchFamily="18" charset="0"/>
                <a:ea typeface="Calibri" panose="020F0502020204030204" pitchFamily="34" charset="0"/>
              </a:rPr>
              <a:t> E-Wallet.</a:t>
            </a:r>
            <a:endParaRPr lang="en-US" sz="1800" dirty="0"/>
          </a:p>
        </p:txBody>
      </p:sp>
    </p:spTree>
    <p:extLst>
      <p:ext uri="{BB962C8B-B14F-4D97-AF65-F5344CB8AC3E}">
        <p14:creationId xmlns:p14="http://schemas.microsoft.com/office/powerpoint/2010/main" val="831992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45" y="0"/>
            <a:ext cx="8520600" cy="503434"/>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45" y="503434"/>
            <a:ext cx="3599815" cy="2026285"/>
          </a:xfrm>
          <a:prstGeom prst="rect">
            <a:avLst/>
          </a:prstGeom>
          <a:noFill/>
          <a:ln>
            <a:noFill/>
          </a:ln>
        </p:spPr>
      </p:pic>
      <p:sp>
        <p:nvSpPr>
          <p:cNvPr id="5" name="Rectangle 4"/>
          <p:cNvSpPr/>
          <p:nvPr/>
        </p:nvSpPr>
        <p:spPr>
          <a:xfrm>
            <a:off x="3973160" y="636998"/>
            <a:ext cx="4920785" cy="1200329"/>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Scan QR </a:t>
            </a:r>
            <a:r>
              <a:rPr lang="en-US" sz="1600" dirty="0" err="1">
                <a:latin typeface="Times New Roman" panose="02020603050405020304" pitchFamily="18" charset="0"/>
                <a:ea typeface="Calibri" panose="020F0502020204030204" pitchFamily="34" charset="0"/>
              </a:rPr>
              <a:t>Absensi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digunakan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melakukan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dengan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cara</a:t>
            </a:r>
            <a:r>
              <a:rPr lang="en-US" sz="1600" dirty="0">
                <a:latin typeface="Times New Roman" panose="02020603050405020304" pitchFamily="18" charset="0"/>
                <a:ea typeface="Calibri" panose="020F0502020204030204" pitchFamily="34" charset="0"/>
              </a:rPr>
              <a:t> scan QR </a:t>
            </a:r>
            <a:r>
              <a:rPr lang="en-US" sz="1600" dirty="0" err="1">
                <a:latin typeface="Times New Roman" panose="02020603050405020304" pitchFamily="18" charset="0"/>
                <a:ea typeface="Calibri" panose="020F0502020204030204" pitchFamily="34" charset="0"/>
              </a:rPr>
              <a:t>dari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dosen</a:t>
            </a:r>
            <a:r>
              <a:rPr lang="en-US" sz="1600" dirty="0">
                <a:latin typeface="Times New Roman" panose="02020603050405020304" pitchFamily="18" charset="0"/>
                <a:ea typeface="Calibri" panose="020F0502020204030204" pitchFamily="34" charset="0"/>
              </a:rPr>
              <a:t>.</a:t>
            </a:r>
            <a:endParaRPr lang="en-US" sz="180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45" y="2842876"/>
            <a:ext cx="3599815" cy="2026285"/>
          </a:xfrm>
          <a:prstGeom prst="rect">
            <a:avLst/>
          </a:prstGeom>
          <a:noFill/>
          <a:ln>
            <a:noFill/>
          </a:ln>
        </p:spPr>
      </p:pic>
      <p:sp>
        <p:nvSpPr>
          <p:cNvPr id="8" name="Rectangle 7"/>
          <p:cNvSpPr/>
          <p:nvPr/>
        </p:nvSpPr>
        <p:spPr>
          <a:xfrm>
            <a:off x="3973159" y="3019813"/>
            <a:ext cx="4920785" cy="7864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Berhasil</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ditampilkan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setelah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berhasil</a:t>
            </a:r>
            <a:r>
              <a:rPr lang="en-US" sz="1600" dirty="0">
                <a:latin typeface="Times New Roman" panose="02020603050405020304" pitchFamily="18" charset="0"/>
                <a:ea typeface="Calibri" panose="020F0502020204030204" pitchFamily="34" charset="0"/>
              </a:rPr>
              <a:t>.</a:t>
            </a:r>
            <a:endParaRPr lang="en-US" sz="1800" dirty="0"/>
          </a:p>
        </p:txBody>
      </p:sp>
    </p:spTree>
    <p:extLst>
      <p:ext uri="{BB962C8B-B14F-4D97-AF65-F5344CB8AC3E}">
        <p14:creationId xmlns:p14="http://schemas.microsoft.com/office/powerpoint/2010/main" val="1437001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167" y="0"/>
            <a:ext cx="8520600" cy="503434"/>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Mahasiswa</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4167" y="1096270"/>
            <a:ext cx="3599815" cy="2026285"/>
          </a:xfrm>
          <a:prstGeom prst="rect">
            <a:avLst/>
          </a:prstGeom>
          <a:noFill/>
          <a:ln>
            <a:noFill/>
          </a:ln>
        </p:spPr>
      </p:pic>
      <p:sp>
        <p:nvSpPr>
          <p:cNvPr id="5" name="Rectangle 4"/>
          <p:cNvSpPr/>
          <p:nvPr/>
        </p:nvSpPr>
        <p:spPr>
          <a:xfrm>
            <a:off x="4003982" y="1096270"/>
            <a:ext cx="4920785"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Detail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detail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a:t>
            </a:r>
            <a:endParaRPr lang="en-US" sz="1800" dirty="0"/>
          </a:p>
        </p:txBody>
      </p:sp>
    </p:spTree>
    <p:extLst>
      <p:ext uri="{BB962C8B-B14F-4D97-AF65-F5344CB8AC3E}">
        <p14:creationId xmlns:p14="http://schemas.microsoft.com/office/powerpoint/2010/main" val="3104304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74" y="0"/>
            <a:ext cx="8520600" cy="575353"/>
          </a:xfrm>
        </p:spPr>
        <p:txBody>
          <a:bodyPr/>
          <a:lstStyle/>
          <a:p>
            <a:pPr>
              <a:lnSpc>
                <a:spcPct val="150000"/>
              </a:lnSpc>
            </a:pP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Dosen</a:t>
            </a:r>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 </a:t>
            </a:r>
            <a:b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974" y="686892"/>
            <a:ext cx="3599815" cy="2023110"/>
          </a:xfrm>
          <a:prstGeom prst="rect">
            <a:avLst/>
          </a:prstGeom>
          <a:noFill/>
          <a:ln>
            <a:noFill/>
          </a:ln>
        </p:spPr>
      </p:pic>
      <p:sp>
        <p:nvSpPr>
          <p:cNvPr id="5" name="Rectangle 4"/>
          <p:cNvSpPr/>
          <p:nvPr/>
        </p:nvSpPr>
        <p:spPr>
          <a:xfrm>
            <a:off x="3921789" y="686892"/>
            <a:ext cx="4920785" cy="1938992"/>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Login: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pertama</a:t>
            </a:r>
            <a:r>
              <a:rPr lang="en-US" sz="1600" dirty="0">
                <a:latin typeface="Times New Roman" panose="02020603050405020304" pitchFamily="18" charset="0"/>
                <a:ea typeface="Calibri" panose="020F0502020204030204" pitchFamily="34" charset="0"/>
              </a:rPr>
              <a:t> di </a:t>
            </a:r>
            <a:r>
              <a:rPr lang="en-US" sz="1600" dirty="0" err="1">
                <a:latin typeface="Times New Roman" panose="02020603050405020304" pitchFamily="18" charset="0"/>
                <a:ea typeface="Calibri" panose="020F0502020204030204" pitchFamily="34" charset="0"/>
              </a:rPr>
              <a:t>akses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melakukan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Pengguna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harus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memasukan</a:t>
            </a:r>
            <a:r>
              <a:rPr lang="en-US" sz="1600" dirty="0">
                <a:latin typeface="Times New Roman" panose="02020603050405020304" pitchFamily="18" charset="0"/>
                <a:ea typeface="Calibri" panose="020F0502020204030204" pitchFamily="34" charset="0"/>
              </a:rPr>
              <a:t> NIM </a:t>
            </a:r>
            <a:r>
              <a:rPr lang="en-US" sz="1600" dirty="0" err="1">
                <a:latin typeface="Times New Roman" panose="02020603050405020304" pitchFamily="18" charset="0"/>
                <a:ea typeface="Calibri" panose="020F0502020204030204" pitchFamily="34" charset="0"/>
              </a:rPr>
              <a:t>bagi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NID </a:t>
            </a:r>
            <a:r>
              <a:rPr lang="en-US" sz="1600" dirty="0" err="1">
                <a:latin typeface="Times New Roman" panose="02020603050405020304" pitchFamily="18" charset="0"/>
                <a:ea typeface="Calibri" panose="020F0502020204030204" pitchFamily="34" charset="0"/>
              </a:rPr>
              <a:t>bagi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dosen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memasukkan</a:t>
            </a:r>
            <a:r>
              <a:rPr lang="en-US" sz="1600" dirty="0">
                <a:latin typeface="Times New Roman" panose="02020603050405020304" pitchFamily="18" charset="0"/>
                <a:ea typeface="Calibri" panose="020F0502020204030204" pitchFamily="34" charset="0"/>
              </a:rPr>
              <a:t> password </a:t>
            </a:r>
            <a:r>
              <a:rPr lang="en-US" sz="1600" dirty="0" err="1">
                <a:latin typeface="Times New Roman" panose="02020603050405020304" pitchFamily="18" charset="0"/>
                <a:ea typeface="Calibri" panose="020F0502020204030204" pitchFamily="34" charset="0"/>
              </a:rPr>
              <a:t>sesuai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dengan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akun</a:t>
            </a:r>
            <a:r>
              <a:rPr lang="en-US" sz="1600" dirty="0">
                <a:latin typeface="Times New Roman" panose="02020603050405020304" pitchFamily="18" charset="0"/>
                <a:ea typeface="Calibri" panose="020F0502020204030204" pitchFamily="34" charset="0"/>
              </a:rPr>
              <a:t> My UNPAM.</a:t>
            </a:r>
            <a:endParaRPr lang="en-US" sz="180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974" y="2955893"/>
            <a:ext cx="3599815" cy="2026285"/>
          </a:xfrm>
          <a:prstGeom prst="rect">
            <a:avLst/>
          </a:prstGeom>
          <a:noFill/>
          <a:ln>
            <a:noFill/>
          </a:ln>
        </p:spPr>
      </p:pic>
      <p:sp>
        <p:nvSpPr>
          <p:cNvPr id="8" name="Rectangle 7"/>
          <p:cNvSpPr/>
          <p:nvPr/>
        </p:nvSpPr>
        <p:spPr>
          <a:xfrm>
            <a:off x="3921788" y="3138038"/>
            <a:ext cx="4920785"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daftar</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ingin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atau</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telah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melakukan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a:t>
            </a:r>
            <a:endParaRPr lang="en-US" sz="1800" dirty="0"/>
          </a:p>
        </p:txBody>
      </p:sp>
    </p:spTree>
    <p:extLst>
      <p:ext uri="{BB962C8B-B14F-4D97-AF65-F5344CB8AC3E}">
        <p14:creationId xmlns:p14="http://schemas.microsoft.com/office/powerpoint/2010/main" val="3857349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619" y="0"/>
            <a:ext cx="8520600" cy="565079"/>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Dosen</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619" y="565079"/>
            <a:ext cx="3599815" cy="2026285"/>
          </a:xfrm>
          <a:prstGeom prst="rect">
            <a:avLst/>
          </a:prstGeom>
          <a:noFill/>
          <a:ln>
            <a:noFill/>
          </a:ln>
        </p:spPr>
      </p:pic>
      <p:sp>
        <p:nvSpPr>
          <p:cNvPr id="5" name="Rectangle 4"/>
          <p:cNvSpPr/>
          <p:nvPr/>
        </p:nvSpPr>
        <p:spPr>
          <a:xfrm>
            <a:off x="3983434" y="747224"/>
            <a:ext cx="4920785"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Detail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detail </a:t>
            </a:r>
            <a:r>
              <a:rPr lang="en-US" sz="1600" dirty="0" err="1">
                <a:latin typeface="Times New Roman" panose="02020603050405020304" pitchFamily="18" charset="0"/>
                <a:ea typeface="Calibri" panose="020F0502020204030204" pitchFamily="34" charset="0"/>
              </a:rPr>
              <a:t>dari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a:t>
            </a:r>
            <a:endParaRPr lang="en-US" sz="180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618" y="2925070"/>
            <a:ext cx="3599815" cy="2026285"/>
          </a:xfrm>
          <a:prstGeom prst="rect">
            <a:avLst/>
          </a:prstGeom>
          <a:noFill/>
          <a:ln>
            <a:noFill/>
          </a:ln>
        </p:spPr>
      </p:pic>
      <p:sp>
        <p:nvSpPr>
          <p:cNvPr id="8" name="Rectangle 7"/>
          <p:cNvSpPr/>
          <p:nvPr/>
        </p:nvSpPr>
        <p:spPr>
          <a:xfrm>
            <a:off x="3983433" y="3132830"/>
            <a:ext cx="4920786" cy="1200329"/>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Scan QR </a:t>
            </a:r>
            <a:r>
              <a:rPr lang="en-US" sz="1600" dirty="0" err="1">
                <a:latin typeface="Times New Roman" panose="02020603050405020304" pitchFamily="18" charset="0"/>
                <a:ea typeface="Calibri" panose="020F0502020204030204" pitchFamily="34" charset="0"/>
              </a:rPr>
              <a:t>Absensi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QR </a:t>
            </a:r>
            <a:r>
              <a:rPr lang="en-US" sz="1600" dirty="0" err="1">
                <a:latin typeface="Times New Roman" panose="02020603050405020304" pitchFamily="18" charset="0"/>
                <a:ea typeface="Calibri" panose="020F0502020204030204" pitchFamily="34" charset="0"/>
              </a:rPr>
              <a:t>untuk</a:t>
            </a:r>
            <a:r>
              <a:rPr lang="en-US" sz="1600" dirty="0">
                <a:latin typeface="Times New Roman" panose="02020603050405020304" pitchFamily="18" charset="0"/>
                <a:ea typeface="Calibri" panose="020F0502020204030204" pitchFamily="34" charset="0"/>
              </a:rPr>
              <a:t> di scan </a:t>
            </a:r>
            <a:r>
              <a:rPr lang="en-US" sz="1600" dirty="0" err="1">
                <a:latin typeface="Times New Roman" panose="02020603050405020304" pitchFamily="18" charset="0"/>
                <a:ea typeface="Calibri" panose="020F0502020204030204" pitchFamily="34" charset="0"/>
              </a:rPr>
              <a:t>khusus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yang </a:t>
            </a:r>
            <a:r>
              <a:rPr lang="en-US" sz="1600" dirty="0" err="1">
                <a:latin typeface="Times New Roman" panose="02020603050405020304" pitchFamily="18" charset="0"/>
                <a:ea typeface="Calibri" panose="020F0502020204030204" pitchFamily="34" charset="0"/>
              </a:rPr>
              <a:t>ingin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melakukan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a:t>
            </a:r>
            <a:endParaRPr lang="en-US" sz="1800" dirty="0"/>
          </a:p>
        </p:txBody>
      </p:sp>
    </p:spTree>
    <p:extLst>
      <p:ext uri="{BB962C8B-B14F-4D97-AF65-F5344CB8AC3E}">
        <p14:creationId xmlns:p14="http://schemas.microsoft.com/office/powerpoint/2010/main" val="2684465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522" y="0"/>
            <a:ext cx="8520600" cy="565079"/>
          </a:xfrm>
        </p:spPr>
        <p:txBody>
          <a:bodyPr/>
          <a:lstStyle/>
          <a:p>
            <a:r>
              <a:rPr lang="en-US" sz="30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UI Design – </a:t>
            </a:r>
            <a:r>
              <a:rPr lang="en-US" sz="3000" b="1" kern="100" dirty="0" err="1">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Dosen</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522" y="1548332"/>
            <a:ext cx="3599815" cy="2026285"/>
          </a:xfrm>
          <a:prstGeom prst="rect">
            <a:avLst/>
          </a:prstGeom>
          <a:noFill/>
          <a:ln>
            <a:noFill/>
          </a:ln>
        </p:spPr>
      </p:pic>
      <p:sp>
        <p:nvSpPr>
          <p:cNvPr id="5" name="Rectangle 4"/>
          <p:cNvSpPr/>
          <p:nvPr/>
        </p:nvSpPr>
        <p:spPr>
          <a:xfrm>
            <a:off x="3942337" y="2063516"/>
            <a:ext cx="4920785" cy="830997"/>
          </a:xfrm>
          <a:prstGeom prst="rect">
            <a:avLst/>
          </a:prstGeom>
        </p:spPr>
        <p:txBody>
          <a:bodyPr wrap="square">
            <a:spAutoFit/>
          </a:bodyPr>
          <a:lstStyle/>
          <a:p>
            <a:pPr algn="just">
              <a:lnSpc>
                <a:spcPct val="150000"/>
              </a:lnSpc>
            </a:pP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Berhasil</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Ini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adalah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halaman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absensi</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berhasil</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jika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mahasiswa</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telah</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melakukan</a:t>
            </a:r>
            <a:r>
              <a:rPr lang="en-US" sz="1600" dirty="0">
                <a:latin typeface="Times New Roman" panose="02020603050405020304" pitchFamily="18" charset="0"/>
                <a:ea typeface="Calibri" panose="020F0502020204030204" pitchFamily="34" charset="0"/>
              </a:rPr>
              <a:t> scan. </a:t>
            </a:r>
            <a:endParaRPr lang="en-US" sz="1800" dirty="0"/>
          </a:p>
        </p:txBody>
      </p:sp>
    </p:spTree>
    <p:extLst>
      <p:ext uri="{BB962C8B-B14F-4D97-AF65-F5344CB8AC3E}">
        <p14:creationId xmlns:p14="http://schemas.microsoft.com/office/powerpoint/2010/main" val="2653876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36114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57664"/>
            <a:ext cx="8520600" cy="841800"/>
          </a:xfrm>
        </p:spPr>
        <p:txBody>
          <a:bodyPr/>
          <a:lstStyle/>
          <a:p>
            <a:r>
              <a:rPr lang="en-US" sz="3000" b="1" dirty="0" err="1">
                <a:latin typeface="Times New Roman" panose="02020603050405020304" pitchFamily="18" charset="0"/>
                <a:cs typeface="Times New Roman" panose="02020603050405020304" pitchFamily="18" charset="0"/>
              </a:rPr>
              <a:t>Latar</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Belakang</a:t>
            </a:r>
            <a:endParaRPr lang="en-US" sz="3000" b="1" dirty="0">
              <a:latin typeface="Times New Roman" panose="02020603050405020304" pitchFamily="18" charset="0"/>
              <a:cs typeface="Times New Roman" panose="02020603050405020304" pitchFamily="18" charset="0"/>
            </a:endParaRPr>
          </a:p>
        </p:txBody>
      </p:sp>
      <p:sp>
        <p:nvSpPr>
          <p:cNvPr id="3" name="Rectangle 2"/>
          <p:cNvSpPr/>
          <p:nvPr/>
        </p:nvSpPr>
        <p:spPr>
          <a:xfrm>
            <a:off x="311700" y="857445"/>
            <a:ext cx="8520600" cy="4154984"/>
          </a:xfrm>
          <a:prstGeom prst="rect">
            <a:avLst/>
          </a:prstGeom>
        </p:spPr>
        <p:txBody>
          <a:bodyPr wrap="square">
            <a:spAutoFit/>
          </a:bodyPr>
          <a:lstStyle/>
          <a:p>
            <a:pPr algn="just">
              <a:lnSpc>
                <a:spcPct val="150000"/>
              </a:lnSpc>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Dalam beberapa tahun terakhir, Universitas Pamulang (UNPAM) telah mengalami pertumbuhan pesat dalam jumlah mahasiswa yang mendaftar. Dengan pertumbuhan ini, peningkatan dalam jumlah mahasiswa dan ruang kelas juga terjadi, yang mengakibatkan tantangan baru dalam mengelola dan memantau kehadiran mahasiswa di berbagai kelas.</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id-ID" sz="1600" dirty="0">
                <a:latin typeface="Times New Roman" panose="02020603050405020304" pitchFamily="18" charset="0"/>
                <a:cs typeface="Times New Roman" panose="02020603050405020304" pitchFamily="18" charset="0"/>
              </a:rPr>
              <a:t>Salah satu tantangan yang sering dihadapi oleh mahasiswa adalah bagaimana mereka dapat menggantikan kehadiran mereka di kelas saat ada kegiatan penting lain. Pada hari-hari tertentu, mahasiswa sering kali harus absen (tidak hadir) dari kelas mata kuliah tertentu karena ada keperluan lain, seperti seminar, pertemuan kelompok, atau acara penting lainnya yang berdampak pada kehadiran mereka di kelas rutin.</a:t>
            </a:r>
            <a:endParaRPr lang="en-US" sz="1600" dirty="0">
              <a:latin typeface="Times New Roman" panose="02020603050405020304" pitchFamily="18" charset="0"/>
              <a:cs typeface="Times New Roman" panose="02020603050405020304" pitchFamily="18" charset="0"/>
            </a:endParaRPr>
          </a:p>
          <a:p>
            <a:pPr algn="just">
              <a:lnSpc>
                <a:spcPct val="150000"/>
              </a:lnSpc>
            </a:pPr>
            <a:r>
              <a:rPr lang="id-ID" sz="1600" dirty="0">
                <a:latin typeface="Times New Roman" panose="02020603050405020304" pitchFamily="18" charset="0"/>
                <a:cs typeface="Times New Roman" panose="02020603050405020304" pitchFamily="18" charset="0"/>
              </a:rPr>
              <a:t>Saat ini, proses untuk menggantikan kehadiran di kelas sangat bergantung pada komunikasi langsung antara mahasiswa dan dosen, yang sering kali memakan waktu dan rumit.</a:t>
            </a: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65539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425" y="137115"/>
            <a:ext cx="8520600" cy="841800"/>
          </a:xfrm>
        </p:spPr>
        <p:txBody>
          <a:bodyPr/>
          <a:lstStyle/>
          <a:p>
            <a:r>
              <a:rPr lang="en-US" sz="3000" b="1" dirty="0">
                <a:latin typeface="Times New Roman" panose="02020603050405020304" pitchFamily="18" charset="0"/>
                <a:cs typeface="Times New Roman" panose="02020603050405020304" pitchFamily="18" charset="0"/>
              </a:rPr>
              <a:t>Tujuan</a:t>
            </a:r>
          </a:p>
        </p:txBody>
      </p:sp>
      <p:sp>
        <p:nvSpPr>
          <p:cNvPr id="4" name="Rectangle 3"/>
          <p:cNvSpPr/>
          <p:nvPr/>
        </p:nvSpPr>
        <p:spPr>
          <a:xfrm>
            <a:off x="301425" y="1771531"/>
            <a:ext cx="8606269" cy="1986826"/>
          </a:xfrm>
          <a:prstGeom prst="rect">
            <a:avLst/>
          </a:prstGeom>
        </p:spPr>
        <p:txBody>
          <a:bodyPr wrap="square">
            <a:spAutoFit/>
          </a:bodyPr>
          <a:lstStyle/>
          <a:p>
            <a:pPr>
              <a:lnSpc>
                <a:spcPct val="200000"/>
              </a:lnSpc>
            </a:pPr>
            <a:r>
              <a:rPr lang="id-ID" sz="1600" dirty="0">
                <a:latin typeface="Times New Roman" panose="02020603050405020304" pitchFamily="18" charset="0"/>
                <a:ea typeface="Calibri" panose="020F0502020204030204" pitchFamily="34" charset="0"/>
              </a:rPr>
              <a:t>Aplikasi </a:t>
            </a:r>
            <a:r>
              <a:rPr lang="en-US" sz="1600" dirty="0">
                <a:latin typeface="Times New Roman" panose="02020603050405020304" pitchFamily="18" charset="0"/>
                <a:ea typeface="Calibri" panose="020F0502020204030204" pitchFamily="34" charset="0"/>
              </a:rPr>
              <a:t>“</a:t>
            </a:r>
            <a:r>
              <a:rPr lang="en-US" sz="1600" dirty="0" err="1">
                <a:latin typeface="Times New Roman" panose="02020603050405020304" pitchFamily="18" charset="0"/>
                <a:ea typeface="Calibri" panose="020F0502020204030204" pitchFamily="34" charset="0"/>
              </a:rPr>
              <a:t>Absen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Jalan</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Universitas</a:t>
            </a:r>
            <a:r>
              <a:rPr lang="en-US" sz="1600" dirty="0">
                <a:latin typeface="Times New Roman" panose="02020603050405020304" pitchFamily="18" charset="0"/>
                <a:ea typeface="Calibri" panose="020F0502020204030204" pitchFamily="34" charset="0"/>
              </a:rPr>
              <a:t> </a:t>
            </a:r>
            <a:r>
              <a:rPr lang="en-US" sz="1600" dirty="0" err="1">
                <a:latin typeface="Times New Roman" panose="02020603050405020304" pitchFamily="18" charset="0"/>
                <a:ea typeface="Calibri" panose="020F0502020204030204" pitchFamily="34" charset="0"/>
              </a:rPr>
              <a:t>Pamulang</a:t>
            </a:r>
            <a:r>
              <a:rPr lang="en-US" sz="1600" dirty="0">
                <a:latin typeface="Times New Roman" panose="02020603050405020304" pitchFamily="18" charset="0"/>
                <a:ea typeface="Calibri" panose="020F0502020204030204" pitchFamily="34" charset="0"/>
              </a:rPr>
              <a:t>”</a:t>
            </a:r>
            <a:r>
              <a:rPr lang="id-ID" sz="1600" dirty="0">
                <a:latin typeface="Times New Roman" panose="02020603050405020304" pitchFamily="18" charset="0"/>
                <a:ea typeface="Calibri" panose="020F0502020204030204" pitchFamily="34" charset="0"/>
              </a:rPr>
              <a:t> hadir sebagai solusi yang akan mengatasi masalah ini. Selain memungkinkan mahasiswa untuk melakukan absen jalan dan mencari kelas yang memiliki mata kuliah dan dosen yang sama, aplikasi ini juga memungkinkan mahasiswa untuk merencanakan kembali kehadiran mereka di kelas di hari lain ketika ada konflik jadwal. </a:t>
            </a:r>
            <a:endParaRPr lang="en-US" sz="1600" dirty="0"/>
          </a:p>
        </p:txBody>
      </p:sp>
    </p:spTree>
    <p:extLst>
      <p:ext uri="{BB962C8B-B14F-4D97-AF65-F5344CB8AC3E}">
        <p14:creationId xmlns:p14="http://schemas.microsoft.com/office/powerpoint/2010/main" val="110882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151" y="322050"/>
            <a:ext cx="8520600" cy="841800"/>
          </a:xfrm>
        </p:spPr>
        <p:txBody>
          <a:bodyPr/>
          <a:lstStyle/>
          <a:p>
            <a:pPr>
              <a:lnSpc>
                <a:spcPct val="150000"/>
              </a:lnSpc>
            </a:pPr>
            <a:r>
              <a:rPr lang="id-ID" sz="32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Pengguna dan Audien</a:t>
            </a:r>
            <a:r>
              <a:rPr lang="en-US" sz="32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s</a:t>
            </a:r>
            <a:br>
              <a:rPr lang="en-US" sz="3200"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sz="3000" dirty="0">
              <a:latin typeface="Times New Roman" panose="02020603050405020304" pitchFamily="18" charset="0"/>
              <a:cs typeface="Times New Roman" panose="02020603050405020304" pitchFamily="18" charset="0"/>
            </a:endParaRPr>
          </a:p>
        </p:txBody>
      </p:sp>
      <p:sp>
        <p:nvSpPr>
          <p:cNvPr id="3" name="Rectangle 2"/>
          <p:cNvSpPr/>
          <p:nvPr/>
        </p:nvSpPr>
        <p:spPr>
          <a:xfrm>
            <a:off x="1181527" y="835955"/>
            <a:ext cx="6739847" cy="417422"/>
          </a:xfrm>
          <a:prstGeom prst="rect">
            <a:avLst/>
          </a:prstGeom>
        </p:spPr>
        <p:txBody>
          <a:bodyPr wrap="square">
            <a:spAutoFit/>
          </a:bodyPr>
          <a:lstStyle/>
          <a:p>
            <a:pPr algn="ctr">
              <a:lnSpc>
                <a:spcPct val="150000"/>
              </a:lnSpc>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Pengguna dan audiens dalam proyek ini adalah para mahasiswa dan dosen.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300501" y="1833529"/>
            <a:ext cx="4501898" cy="2579884"/>
          </a:xfrm>
          <a:prstGeom prst="rect">
            <a:avLst/>
          </a:prstGeom>
        </p:spPr>
      </p:pic>
    </p:spTree>
    <p:extLst>
      <p:ext uri="{BB962C8B-B14F-4D97-AF65-F5344CB8AC3E}">
        <p14:creationId xmlns:p14="http://schemas.microsoft.com/office/powerpoint/2010/main" val="4169631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29" y="0"/>
            <a:ext cx="8520600" cy="544530"/>
          </a:xfrm>
        </p:spPr>
        <p:txBody>
          <a:bodyPr/>
          <a:lstStyle/>
          <a:p>
            <a:pPr>
              <a:lnSpc>
                <a:spcPct val="150000"/>
              </a:lnSpc>
            </a:pP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id-ID"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Peran dan Tanggung Jawab</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sp>
        <p:nvSpPr>
          <p:cNvPr id="3" name="Rectangle 2"/>
          <p:cNvSpPr/>
          <p:nvPr/>
        </p:nvSpPr>
        <p:spPr>
          <a:xfrm>
            <a:off x="260329" y="732335"/>
            <a:ext cx="8520600" cy="4893647"/>
          </a:xfrm>
          <a:prstGeom prst="rect">
            <a:avLst/>
          </a:prstGeom>
        </p:spPr>
        <p:txBody>
          <a:bodyPr wrap="square">
            <a:spAutoFit/>
          </a:bodyPr>
          <a:lstStyle/>
          <a:p>
            <a:pPr algn="just">
              <a:lnSpc>
                <a:spcPct val="150000"/>
              </a:lnSpc>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Andri Firman Saputra adalah manajer proyek dan produk yang bertanggung jawab untuk mengawasi perencanaan, pengembangan, dan peluncuran aplikasi “Absen Jalan UNPAM.</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 Andri akan memastikan bahwa proyek berjalan sesuai dengan jadwal dan spesifikasi yang telah ditetapkan.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id-ID" sz="1600" dirty="0">
                <a:latin typeface="Times New Roman" panose="02020603050405020304" pitchFamily="18" charset="0"/>
                <a:cs typeface="Times New Roman" panose="02020603050405020304" pitchFamily="18" charset="0"/>
              </a:rPr>
              <a:t>Yogi Rizky Pangestu adalah peneliti pengalaman pengguna yang akan melakukan studi dan pengujian pengguna untuk memahami kebutuhan dan preferensi pengguna aplikasi "Absen Jalan UNPAM." Hasil penelitian ini akan membantu tim merancang pengalaman pengguna yang optimal.</a:t>
            </a: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a:p>
            <a:pPr algn="just">
              <a:lnSpc>
                <a:spcPct val="150000"/>
              </a:lnSpc>
            </a:pPr>
            <a:r>
              <a:rPr lang="id-ID" sz="1600" dirty="0">
                <a:latin typeface="Times New Roman" panose="02020603050405020304" pitchFamily="18" charset="0"/>
                <a:cs typeface="Times New Roman" panose="02020603050405020304" pitchFamily="18" charset="0"/>
              </a:rPr>
              <a:t>Roizza Dema Nurikhwan adalah analis bisnis dan sistem yang bertanggung jawab untuk merinci kebutuhan bisnis dan teknis proyek. Roizza akan memfasilitasi komunikasi antara tim pengembang dan pemangku kepentingan untuk memastikan bahwa aplikasi memenuhi tujuan bisnis dan kebutuhan pengguna.</a:t>
            </a: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91447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248" y="0"/>
            <a:ext cx="8520600" cy="647272"/>
          </a:xfrm>
        </p:spPr>
        <p:txBody>
          <a:bodyPr/>
          <a:lstStyle/>
          <a:p>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id-ID"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Peran dan Tanggung Jawab</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sp>
        <p:nvSpPr>
          <p:cNvPr id="3" name="Rectangle 2"/>
          <p:cNvSpPr/>
          <p:nvPr/>
        </p:nvSpPr>
        <p:spPr>
          <a:xfrm>
            <a:off x="332248" y="1429994"/>
            <a:ext cx="8520601" cy="3046988"/>
          </a:xfrm>
          <a:prstGeom prst="rect">
            <a:avLst/>
          </a:prstGeom>
        </p:spPr>
        <p:txBody>
          <a:bodyPr wrap="square">
            <a:spAutoFit/>
          </a:bodyPr>
          <a:lstStyle/>
          <a:p>
            <a:pPr algn="just">
              <a:lnSpc>
                <a:spcPct val="150000"/>
              </a:lnSpc>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Tifanny Patriane Andari adalah desainer pengalaman pengguna (UX) yang akan merancang antarmuka pengguna yang intuitif dan menarik untuk aplikasi "Absen Jalan UNPAM." Desainnya akan berfokus pada kemudahan penggunaan dan efektivitas.</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id-ID" sz="1600" dirty="0">
                <a:latin typeface="Times New Roman" panose="02020603050405020304" pitchFamily="18" charset="0"/>
                <a:cs typeface="Times New Roman" panose="02020603050405020304" pitchFamily="18" charset="0"/>
              </a:rPr>
              <a:t>Muhamad Abdul Murod adalah desainer antarmuka pengguna (UI) yang akan mengambil desain UX dan mengubahnya menjadi tampilan yang menarik, serasi, dan konsisten untuk aplikasi. Muhamad akan berfokus pada aspek estetika dan presentasi visual aplikasi.</a:t>
            </a: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97071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055" y="-1"/>
            <a:ext cx="8520600" cy="595901"/>
          </a:xfrm>
        </p:spPr>
        <p:txBody>
          <a:bodyPr/>
          <a:lstStyle/>
          <a:p>
            <a:pPr>
              <a:lnSpc>
                <a:spcPct val="150000"/>
              </a:lnSpc>
            </a:pP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r>
              <a:rPr lang="id-ID"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t>Ruang Lingkup</a:t>
            </a:r>
            <a:br>
              <a:rPr lang="en-US" b="1" kern="100" dirty="0">
                <a:solidFill>
                  <a:srgbClr val="000000"/>
                </a:solidFill>
                <a:latin typeface="Times New Roman" panose="02020603050405020304" pitchFamily="18" charset="0"/>
                <a:ea typeface="游ゴシック Light" panose="020B0300000000000000" pitchFamily="34" charset="-128"/>
                <a:cs typeface="Times New Roman" panose="02020603050405020304" pitchFamily="18" charset="0"/>
              </a:rPr>
            </a:br>
            <a:endParaRPr lang="en-US" dirty="0"/>
          </a:p>
        </p:txBody>
      </p:sp>
      <p:sp>
        <p:nvSpPr>
          <p:cNvPr id="4" name="Rectangle 3"/>
          <p:cNvSpPr/>
          <p:nvPr/>
        </p:nvSpPr>
        <p:spPr>
          <a:xfrm>
            <a:off x="250055" y="1325792"/>
            <a:ext cx="8520600" cy="3046988"/>
          </a:xfrm>
          <a:prstGeom prst="rect">
            <a:avLst/>
          </a:prstGeom>
        </p:spPr>
        <p:txBody>
          <a:bodyPr wrap="square">
            <a:spAutoFit/>
          </a:bodyPr>
          <a:lstStyle/>
          <a:p>
            <a:pPr marL="342900" lvl="0" indent="-342900" algn="just">
              <a:lnSpc>
                <a:spcPct val="150000"/>
              </a:lnSpc>
              <a:buFont typeface="+mj-lt"/>
              <a:buAutoNum type="arabicPeriod"/>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Pencatatan Kehadiran Mahasiswa</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Aplikasi ini akan memungkinkan mahasiswa untuk melihat catatan kehadiran mereka di kelas.</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Pencarian Kelas dan Dosen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 Mahasiswa dapat mencari kelas dan dosen yang terkait dengan mata kuliah tertentu untuk memudahkan dalam melakukan absen jalan.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600" kern="100" dirty="0">
                <a:latin typeface="Times New Roman" panose="02020603050405020304" pitchFamily="18" charset="0"/>
                <a:ea typeface="Calibri" panose="020F0502020204030204" pitchFamily="34" charset="0"/>
                <a:cs typeface="Times New Roman" panose="02020603050405020304" pitchFamily="18" charset="0"/>
              </a:rPr>
              <a:t>Manajemen Permintaan Absen Jalan</a:t>
            </a:r>
            <a:r>
              <a:rPr lang="en-US" sz="1600" kern="100" dirty="0">
                <a:latin typeface="Times New Roman" panose="02020603050405020304" pitchFamily="18" charset="0"/>
                <a:ea typeface="Calibri" panose="020F0502020204030204" pitchFamily="34" charset="0"/>
                <a:cs typeface="Times New Roman" panose="02020603050405020304" pitchFamily="18" charset="0"/>
              </a:rPr>
              <a:t>:</a:t>
            </a:r>
            <a:r>
              <a:rPr lang="id-ID" sz="1600" kern="100" dirty="0">
                <a:latin typeface="Times New Roman" panose="02020603050405020304" pitchFamily="18" charset="0"/>
                <a:ea typeface="Calibri" panose="020F0502020204030204" pitchFamily="34" charset="0"/>
                <a:cs typeface="Times New Roman" panose="02020603050405020304" pitchFamily="18" charset="0"/>
              </a:rPr>
              <a:t> Aplikasi akan memungkinkan mahasiswa untuk mengirim permintaan kepada dosen jika mereka ingin melakukan absen jalan.</a:t>
            </a:r>
            <a:endParaRPr lang="en-US" sz="16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600" dirty="0">
                <a:latin typeface="Times New Roman" panose="02020603050405020304" pitchFamily="18" charset="0"/>
                <a:ea typeface="Calibri" panose="020F0502020204030204" pitchFamily="34" charset="0"/>
              </a:rPr>
              <a:t>Antarmuka Pengguna (UI/UX) Desain antarmuka pengguna akan dirancang untuk memberikan pengalaman yang intuitif dan menarik.</a:t>
            </a:r>
            <a:endParaRPr lang="en-US" sz="1800" dirty="0"/>
          </a:p>
        </p:txBody>
      </p:sp>
    </p:spTree>
    <p:extLst>
      <p:ext uri="{BB962C8B-B14F-4D97-AF65-F5344CB8AC3E}">
        <p14:creationId xmlns:p14="http://schemas.microsoft.com/office/powerpoint/2010/main" val="1325939227"/>
      </p:ext>
    </p:extLst>
  </p:cSld>
  <p:clrMapOvr>
    <a:masterClrMapping/>
  </p:clrMapOvr>
</p:sld>
</file>

<file path=ppt/theme/theme1.xml><?xml version="1.0" encoding="utf-8"?>
<a:theme xmlns:a="http://schemas.openxmlformats.org/drawingml/2006/main" name="Project Management Infographics by Slidesgo">
  <a:themeElements>
    <a:clrScheme name="Simple Light">
      <a:dk1>
        <a:srgbClr val="000000"/>
      </a:dk1>
      <a:lt1>
        <a:srgbClr val="FFFFFF"/>
      </a:lt1>
      <a:dk2>
        <a:srgbClr val="595959"/>
      </a:dk2>
      <a:lt2>
        <a:srgbClr val="EEEEEE"/>
      </a:lt2>
      <a:accent1>
        <a:srgbClr val="FBB831"/>
      </a:accent1>
      <a:accent2>
        <a:srgbClr val="FB8569"/>
      </a:accent2>
      <a:accent3>
        <a:srgbClr val="FB569C"/>
      </a:accent3>
      <a:accent4>
        <a:srgbClr val="E850E0"/>
      </a:accent4>
      <a:accent5>
        <a:srgbClr val="8225E2"/>
      </a:accent5>
      <a:accent6>
        <a:srgbClr val="9C27B0"/>
      </a:accent6>
      <a:hlink>
        <a:srgbClr val="FBB8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438</TotalTime>
  <Words>1821</Words>
  <Application>Microsoft Office PowerPoint</Application>
  <PresentationFormat>On-screen Show (16:9)</PresentationFormat>
  <Paragraphs>231</Paragraphs>
  <Slides>36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Times New Roman</vt:lpstr>
      <vt:lpstr>Symbol</vt:lpstr>
      <vt:lpstr>Cambria Math</vt:lpstr>
      <vt:lpstr>Fira Sans Extra Condensed SemiBold</vt:lpstr>
      <vt:lpstr>Fira Sans Extra Condensed Medium</vt:lpstr>
      <vt:lpstr>Arial</vt:lpstr>
      <vt:lpstr>Roboto</vt:lpstr>
      <vt:lpstr>Project Management Infographics by Slidesgo</vt:lpstr>
      <vt:lpstr>Prototyping  Absen Jalan UNPAM menggunakan Metode Design Thinking</vt:lpstr>
      <vt:lpstr>Author</vt:lpstr>
      <vt:lpstr>Absen Jalan Universitas Pamulang </vt:lpstr>
      <vt:lpstr>Latar Belakang</vt:lpstr>
      <vt:lpstr>Tujuan</vt:lpstr>
      <vt:lpstr>Pengguna dan Audiens </vt:lpstr>
      <vt:lpstr> Peran dan Tanggung Jawab </vt:lpstr>
      <vt:lpstr> Peran dan Tanggung Jawab </vt:lpstr>
      <vt:lpstr> Ruang Lingkup </vt:lpstr>
      <vt:lpstr> Persyaratan Fungsional </vt:lpstr>
      <vt:lpstr>Tabel Fungsional</vt:lpstr>
      <vt:lpstr>Tabel Non-Fungsional</vt:lpstr>
      <vt:lpstr> Proses </vt:lpstr>
      <vt:lpstr> Pengumpulan Data </vt:lpstr>
      <vt:lpstr> Anggaran </vt:lpstr>
      <vt:lpstr>Anggaran</vt:lpstr>
      <vt:lpstr> BEP (Break Even Point) </vt:lpstr>
      <vt:lpstr> BEP (Break Even Point) </vt:lpstr>
      <vt:lpstr> Design Process (Ideate) </vt:lpstr>
      <vt:lpstr> User Flow – Mahasiswa </vt:lpstr>
      <vt:lpstr> User Flow – Dosen  </vt:lpstr>
      <vt:lpstr> Gambar Rangka </vt:lpstr>
      <vt:lpstr> Wireframe Design – Mahasiswa  </vt:lpstr>
      <vt:lpstr> Wireframe Design – Mahasiswa  </vt:lpstr>
      <vt:lpstr> Wireframe Design – Dosen  </vt:lpstr>
      <vt:lpstr>Wireframe Design – Dosen</vt:lpstr>
      <vt:lpstr> UI Design – Mahasiswa  </vt:lpstr>
      <vt:lpstr>UI Design – Mahasiswa</vt:lpstr>
      <vt:lpstr>UI Design – Mahasiswa</vt:lpstr>
      <vt:lpstr>UI Design – Mahasiswa</vt:lpstr>
      <vt:lpstr>UI Design – Mahasiswa</vt:lpstr>
      <vt:lpstr>UI Design – Mahasiswa</vt:lpstr>
      <vt:lpstr> UI Design – Dosen  </vt:lpstr>
      <vt:lpstr>UI Design – Dosen</vt:lpstr>
      <vt:lpstr>UI Design – Dosen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 Infographics</dc:title>
  <cp:lastModifiedBy>Andri Firman Saputra</cp:lastModifiedBy>
  <cp:revision>26</cp:revision>
  <dcterms:modified xsi:type="dcterms:W3CDTF">2023-11-23T14:25:04Z</dcterms:modified>
</cp:coreProperties>
</file>